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3" r:id="rId1"/>
  </p:sldMasterIdLst>
  <p:notesMasterIdLst>
    <p:notesMasterId r:id="rId14"/>
  </p:notesMasterIdLst>
  <p:sldIdLst>
    <p:sldId id="256" r:id="rId2"/>
    <p:sldId id="467" r:id="rId3"/>
    <p:sldId id="466" r:id="rId4"/>
    <p:sldId id="469" r:id="rId5"/>
    <p:sldId id="473" r:id="rId6"/>
    <p:sldId id="333" r:id="rId7"/>
    <p:sldId id="430" r:id="rId8"/>
    <p:sldId id="428" r:id="rId9"/>
    <p:sldId id="476" r:id="rId10"/>
    <p:sldId id="478" r:id="rId11"/>
    <p:sldId id="356" r:id="rId12"/>
    <p:sldId id="27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65D29F-D3E6-4160-BE42-DCA8913421CD}">
  <a:tblStyle styleId="{7965D29F-D3E6-4160-BE42-DCA8913421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FC8849-2288-4CFB-9536-8A8E64C6B8B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21"/>
    <p:restoredTop sz="94694"/>
  </p:normalViewPr>
  <p:slideViewPr>
    <p:cSldViewPr snapToGrid="0" snapToObjects="1">
      <p:cViewPr varScale="1">
        <p:scale>
          <a:sx n="95" d="100"/>
          <a:sy n="95" d="100"/>
        </p:scale>
        <p:origin x="27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4836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60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57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9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ea typeface="Lato"/>
                <a:sym typeface="Lato"/>
              </a:rPr>
              <a:pPr algn="r"/>
              <a:t>‹#›</a:t>
            </a:fld>
            <a:endParaRPr lang="en" sz="1000" dirty="0">
              <a:solidFill>
                <a:schemeClr val="dk2"/>
              </a:solidFill>
              <a:ea typeface="Lato"/>
              <a:sym typeface="Lato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ea typeface="Lato"/>
                <a:sym typeface="Lato"/>
              </a:rPr>
              <a:pPr algn="r"/>
              <a:t>‹#›</a:t>
            </a:fld>
            <a:endParaRPr lang="en" sz="1000" dirty="0">
              <a:solidFill>
                <a:schemeClr val="dk2"/>
              </a:solidFill>
              <a:ea typeface="Lato"/>
              <a:sym typeface="Lato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ea typeface="Lato"/>
                <a:sym typeface="Lato"/>
              </a:rPr>
              <a:pPr algn="r"/>
              <a:t>‹#›</a:t>
            </a:fld>
            <a:endParaRPr lang="en" sz="1000" dirty="0">
              <a:solidFill>
                <a:schemeClr val="dk2"/>
              </a:solidFill>
              <a:ea typeface="Lato"/>
              <a:sym typeface="Lato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-14" y="0"/>
            <a:ext cx="6472200" cy="1741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rot="10800000">
            <a:off x="3991187" y="-69"/>
            <a:ext cx="1741500" cy="1741500"/>
          </a:xfrm>
          <a:prstGeom prst="flowChartDelay">
            <a:avLst/>
          </a:prstGeom>
          <a:solidFill>
            <a:srgbClr val="434343">
              <a:alpha val="4549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10800000">
            <a:off x="4435465" y="-69"/>
            <a:ext cx="1741500" cy="1741500"/>
          </a:xfrm>
          <a:prstGeom prst="flowChartDelay">
            <a:avLst/>
          </a:prstGeom>
          <a:solidFill>
            <a:srgbClr val="666666">
              <a:alpha val="278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 rot="10800000">
            <a:off x="4863675" y="-69"/>
            <a:ext cx="1741500" cy="1741500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ts val="1800"/>
              <a:buChar char="●"/>
              <a:defRPr sz="19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○"/>
              <a:defRPr sz="15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5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●"/>
              <a:defRPr sz="15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○"/>
              <a:defRPr sz="15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5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●"/>
              <a:defRPr sz="15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○"/>
              <a:defRPr sz="15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5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  <a:endParaRPr lang="en" sz="1000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4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ea typeface="Lato"/>
                <a:sym typeface="Lato"/>
              </a:rPr>
              <a:pPr algn="r"/>
              <a:t>‹#›</a:t>
            </a:fld>
            <a:endParaRPr lang="en" sz="1000" dirty="0">
              <a:solidFill>
                <a:schemeClr val="dk2"/>
              </a:solidFill>
              <a:ea typeface="Lato"/>
              <a:sym typeface="Lato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ea typeface="Lato"/>
                <a:sym typeface="Lato"/>
              </a:rPr>
              <a:pPr algn="r"/>
              <a:t>‹#›</a:t>
            </a:fld>
            <a:endParaRPr lang="en" sz="1000" dirty="0">
              <a:solidFill>
                <a:schemeClr val="dk2"/>
              </a:solidFill>
              <a:ea typeface="Lato"/>
              <a:sym typeface="Lato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ea typeface="Lato"/>
                <a:sym typeface="Lato"/>
              </a:rPr>
              <a:pPr algn="r"/>
              <a:t>‹#›</a:t>
            </a:fld>
            <a:endParaRPr lang="en" sz="1000" dirty="0">
              <a:solidFill>
                <a:schemeClr val="dk2"/>
              </a:solidFill>
              <a:ea typeface="Lato"/>
              <a:sym typeface="Lato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ea typeface="Lato"/>
                <a:sym typeface="Lato"/>
              </a:rPr>
              <a:pPr algn="r"/>
              <a:t>‹#›</a:t>
            </a:fld>
            <a:endParaRPr lang="en" sz="1000" dirty="0">
              <a:solidFill>
                <a:schemeClr val="dk2"/>
              </a:solidFill>
              <a:ea typeface="Lato"/>
              <a:sym typeface="Lat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ea typeface="Lato"/>
                <a:sym typeface="Lato"/>
              </a:rPr>
              <a:pPr algn="r"/>
              <a:t>‹#›</a:t>
            </a:fld>
            <a:endParaRPr lang="en" sz="1000" dirty="0">
              <a:solidFill>
                <a:schemeClr val="dk2"/>
              </a:solidFill>
              <a:ea typeface="Lato"/>
              <a:sym typeface="Lato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ea typeface="Lato"/>
                <a:sym typeface="Lato"/>
              </a:rPr>
              <a:pPr algn="r"/>
              <a:t>‹#›</a:t>
            </a:fld>
            <a:endParaRPr lang="en" sz="1000" dirty="0">
              <a:solidFill>
                <a:schemeClr val="dk2"/>
              </a:solidFill>
              <a:ea typeface="Lato"/>
              <a:sym typeface="Lat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ea typeface="Lato"/>
                <a:sym typeface="Lato"/>
              </a:rPr>
              <a:pPr algn="r"/>
              <a:t>‹#›</a:t>
            </a:fld>
            <a:endParaRPr lang="en" sz="1000" dirty="0">
              <a:solidFill>
                <a:schemeClr val="dk2"/>
              </a:solidFill>
              <a:ea typeface="Lato"/>
              <a:sym typeface="Lato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4E4198-4C26-434D-B73A-C6FA64EA402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ea typeface="Lato"/>
                <a:sym typeface="Lato"/>
              </a:rPr>
              <a:pPr algn="r"/>
              <a:t>‹#›</a:t>
            </a:fld>
            <a:endParaRPr lang="en" sz="1000" dirty="0">
              <a:solidFill>
                <a:schemeClr val="dk2"/>
              </a:solidFill>
              <a:ea typeface="Lato"/>
              <a:sym typeface="Lat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mfarhanmaji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 “beef bans” affect women’s health? </a:t>
            </a:r>
            <a:br>
              <a:rPr lang="en-US" dirty="0"/>
            </a:br>
            <a:br>
              <a:rPr lang="en-US" dirty="0"/>
            </a:br>
            <a:endParaRPr lang="en"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558064"/>
            <a:ext cx="8520600" cy="2450806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/>
              <a:t>		</a:t>
            </a:r>
          </a:p>
          <a:p>
            <a:pPr marL="0" lvl="0" indent="0" algn="ctr">
              <a:buNone/>
            </a:pPr>
            <a:r>
              <a:rPr lang="en-US" sz="2800" dirty="0"/>
              <a:t>			</a:t>
            </a:r>
          </a:p>
          <a:p>
            <a:pPr marL="0" lvl="0" indent="0" algn="ctr">
              <a:buNone/>
            </a:pPr>
            <a:r>
              <a:rPr lang="en-US" sz="2800" dirty="0"/>
              <a:t>Oct 14, 2021</a:t>
            </a:r>
          </a:p>
          <a:p>
            <a:pPr marL="0" lvl="0" indent="0" algn="ctr">
              <a:buNone/>
            </a:pPr>
            <a:r>
              <a:rPr lang="en-US" dirty="0"/>
              <a:t>			</a:t>
            </a:r>
          </a:p>
          <a:p>
            <a:pPr marL="0" indent="0" algn="ctr">
              <a:lnSpc>
                <a:spcPct val="134000"/>
              </a:lnSpc>
              <a:buNone/>
            </a:pPr>
            <a:r>
              <a:rPr lang="en" b="1" dirty="0"/>
              <a:t>Farhan Majid, IMPAQ International</a:t>
            </a:r>
          </a:p>
          <a:p>
            <a:pPr marL="0" lvl="0" indent="0" algn="ctr">
              <a:lnSpc>
                <a:spcPct val="134000"/>
              </a:lnSpc>
              <a:buNone/>
            </a:pPr>
            <a:r>
              <a:rPr lang="en" sz="2600" dirty="0"/>
              <a:t>Wafa Hakim Orman, University of Alabama in Huntsville</a:t>
            </a:r>
          </a:p>
          <a:p>
            <a:pPr marL="0" indent="0" algn="ctr">
              <a:lnSpc>
                <a:spcPct val="134000"/>
              </a:lnSpc>
              <a:buNone/>
            </a:pPr>
            <a:r>
              <a:rPr lang="en-US" sz="2600" dirty="0" err="1"/>
              <a:t>Aparajita</a:t>
            </a:r>
            <a:r>
              <a:rPr lang="en-US" sz="2600" dirty="0"/>
              <a:t> Dasgupta, Ashoka University</a:t>
            </a:r>
          </a:p>
          <a:p>
            <a:pPr marL="0" lvl="0" indent="0" algn="ctr"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C83B94-1C55-9B46-8203-C6DE29567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23673"/>
              </p:ext>
            </p:extLst>
          </p:nvPr>
        </p:nvGraphicFramePr>
        <p:xfrm>
          <a:off x="1111210" y="1651291"/>
          <a:ext cx="6656523" cy="2792129"/>
        </p:xfrm>
        <a:graphic>
          <a:graphicData uri="http://schemas.openxmlformats.org/drawingml/2006/table">
            <a:tbl>
              <a:tblPr>
                <a:tableStyleId>{7965D29F-D3E6-4160-BE42-DCA8913421CD}</a:tableStyleId>
              </a:tblPr>
              <a:tblGrid>
                <a:gridCol w="1852510">
                  <a:extLst>
                    <a:ext uri="{9D8B030D-6E8A-4147-A177-3AD203B41FA5}">
                      <a16:colId xmlns:a16="http://schemas.microsoft.com/office/drawing/2014/main" val="3509174216"/>
                    </a:ext>
                  </a:extLst>
                </a:gridCol>
                <a:gridCol w="1320225">
                  <a:extLst>
                    <a:ext uri="{9D8B030D-6E8A-4147-A177-3AD203B41FA5}">
                      <a16:colId xmlns:a16="http://schemas.microsoft.com/office/drawing/2014/main" val="2036676815"/>
                    </a:ext>
                  </a:extLst>
                </a:gridCol>
                <a:gridCol w="1741894">
                  <a:extLst>
                    <a:ext uri="{9D8B030D-6E8A-4147-A177-3AD203B41FA5}">
                      <a16:colId xmlns:a16="http://schemas.microsoft.com/office/drawing/2014/main" val="1462581749"/>
                    </a:ext>
                  </a:extLst>
                </a:gridCol>
                <a:gridCol w="1741894">
                  <a:extLst>
                    <a:ext uri="{9D8B030D-6E8A-4147-A177-3AD203B41FA5}">
                      <a16:colId xmlns:a16="http://schemas.microsoft.com/office/drawing/2014/main" val="3828564631"/>
                    </a:ext>
                  </a:extLst>
                </a:gridCol>
              </a:tblGrid>
              <a:tr h="347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778638"/>
                  </a:ext>
                </a:extLst>
              </a:tr>
              <a:tr h="347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Beef price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Mutton price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Pork price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35987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Ban on Beef Possession/Sal</a:t>
                      </a:r>
                      <a:r>
                        <a:rPr lang="en" sz="1400" b="1" dirty="0"/>
                        <a:t>e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10.85</a:t>
                      </a:r>
                      <a:r>
                        <a:rPr lang="en-US" sz="1400" b="1" baseline="30000" dirty="0">
                          <a:effectLst/>
                          <a:latin typeface="+mn-lt"/>
                        </a:rPr>
                        <a:t>**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(4.790)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   27.78***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(4.514)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15.98</a:t>
                      </a:r>
                      <a:r>
                        <a:rPr lang="en-US" sz="1400" b="1" baseline="30000" dirty="0">
                          <a:effectLst/>
                          <a:latin typeface="+mn-lt"/>
                        </a:rPr>
                        <a:t>**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(6.562)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517395"/>
                  </a:ext>
                </a:extLst>
              </a:tr>
              <a:tr h="347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Bootstrapped p value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0.384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0.0465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0.343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350818"/>
                  </a:ext>
                </a:extLst>
              </a:tr>
              <a:tr h="347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Observations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558483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571880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561067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188547"/>
                  </a:ext>
                </a:extLst>
              </a:tr>
              <a:tr h="347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Mean of Dep. Variable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67.70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174.6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96.17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8662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8BDE88-7130-4396-BFEA-3322CC849638}"/>
              </a:ext>
            </a:extLst>
          </p:cNvPr>
          <p:cNvSpPr txBox="1"/>
          <p:nvPr/>
        </p:nvSpPr>
        <p:spPr>
          <a:xfrm>
            <a:off x="1425039" y="588320"/>
            <a:ext cx="6317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	Beef bans have bite</a:t>
            </a:r>
          </a:p>
        </p:txBody>
      </p:sp>
    </p:spTree>
    <p:extLst>
      <p:ext uri="{BB962C8B-B14F-4D97-AF65-F5344CB8AC3E}">
        <p14:creationId xmlns:p14="http://schemas.microsoft.com/office/powerpoint/2010/main" val="260031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Summary</a:t>
            </a:r>
            <a:endParaRPr lang="en"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en-US" dirty="0"/>
              <a:t>This paper compiles rich historical data to measure the effect of beef bans -  as an example of cultural differences - on women’s health.</a:t>
            </a:r>
          </a:p>
          <a:p>
            <a:endParaRPr lang="en-US" dirty="0"/>
          </a:p>
          <a:p>
            <a:r>
              <a:rPr lang="en-US" dirty="0"/>
              <a:t>We use a variety of differences-in-differences models plus an event study. 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Our results show that bans on beef possession/sale increase anemia among Indian women. </a:t>
            </a:r>
          </a:p>
        </p:txBody>
      </p:sp>
    </p:spTree>
    <p:extLst>
      <p:ext uri="{BB962C8B-B14F-4D97-AF65-F5344CB8AC3E}">
        <p14:creationId xmlns:p14="http://schemas.microsoft.com/office/powerpoint/2010/main" val="427326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Learn more about this paper and my work through: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Website: </a:t>
            </a:r>
            <a:r>
              <a:rPr lang="en-US" sz="2800" dirty="0">
                <a:hlinkClick r:id="rId3"/>
              </a:rPr>
              <a:t>https://sites.google.com/site/mfarhanmajid/</a:t>
            </a:r>
            <a:endParaRPr lang="en-US" sz="2800" dirty="0"/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Twitter ID: </a:t>
            </a:r>
            <a:r>
              <a:rPr lang="en-US" sz="2800" dirty="0" err="1"/>
              <a:t>M_FarhanMajid</a:t>
            </a:r>
            <a:endParaRPr lang="en-US" sz="2800" dirty="0"/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Email: fmajid@impaqint.com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endParaRPr lang="en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17EA-C16F-BD4D-A165-4BD744F9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the effects of culture on women’s health is challenging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49DE4-E44E-1C4F-B863-03B5776D1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798" y="1345375"/>
            <a:ext cx="8520600" cy="3416400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lnSpc>
                <a:spcPct val="114000"/>
              </a:lnSpc>
            </a:pPr>
            <a:r>
              <a:rPr lang="en-US" dirty="0"/>
              <a:t> Unobservable heterogeneity  </a:t>
            </a:r>
          </a:p>
          <a:p>
            <a:pPr>
              <a:lnSpc>
                <a:spcPct val="114000"/>
              </a:lnSpc>
            </a:pPr>
            <a:r>
              <a:rPr lang="en-US" dirty="0"/>
              <a:t> Limited time variation in cultural practices</a:t>
            </a:r>
          </a:p>
          <a:p>
            <a:pPr>
              <a:lnSpc>
                <a:spcPct val="114000"/>
              </a:lnSpc>
            </a:pPr>
            <a:r>
              <a:rPr lang="en-US" dirty="0"/>
              <a:t> Bundling</a:t>
            </a:r>
          </a:p>
          <a:p>
            <a:pPr>
              <a:lnSpc>
                <a:spcPct val="114000"/>
              </a:lnSpc>
            </a:pPr>
            <a:r>
              <a:rPr lang="en-US" dirty="0"/>
              <a:t> Spillover effects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4393C-2296-E143-BB90-FA5D36DAB7BC}"/>
              </a:ext>
            </a:extLst>
          </p:cNvPr>
          <p:cNvSpPr/>
          <p:nvPr/>
        </p:nvSpPr>
        <p:spPr>
          <a:xfrm>
            <a:off x="311700" y="3660917"/>
            <a:ext cx="7359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E36C0A"/>
                </a:solidFill>
                <a:latin typeface="Arial" panose="020B0604020202020204" pitchFamily="34" charset="0"/>
              </a:rPr>
              <a:t>As one illustration of culture, we examine dietary restrictions among religions and measure their effects on women’s health.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161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8909-DE4D-344E-9068-E4A23A7E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Religions inform diets and well-being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080F0-97E6-C247-8C9F-B498714E6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dirty="0"/>
              <a:t>Many major world religions forbid the consumption of certain types of food.</a:t>
            </a:r>
            <a:endParaRPr lang="en-US" sz="2400" dirty="0"/>
          </a:p>
          <a:p>
            <a:pPr>
              <a:lnSpc>
                <a:spcPct val="114000"/>
              </a:lnSpc>
            </a:pPr>
            <a:r>
              <a:rPr lang="en-US" dirty="0"/>
              <a:t>Religious norms-&gt; Diet-&gt; Health-&gt; Economic growth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2AB281CF-9CA6-BE40-B444-588155DB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87" y="2590589"/>
            <a:ext cx="2750210" cy="16243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7D3691-2F30-B847-B566-7C12B8F9F945}"/>
              </a:ext>
            </a:extLst>
          </p:cNvPr>
          <p:cNvSpPr/>
          <p:nvPr/>
        </p:nvSpPr>
        <p:spPr>
          <a:xfrm>
            <a:off x="546811" y="4349957"/>
            <a:ext cx="7359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E36C0A"/>
                </a:solidFill>
                <a:latin typeface="Arial" panose="020B0604020202020204" pitchFamily="34" charset="0"/>
              </a:rPr>
              <a:t>We examine dietary restrictions around beef consumption in India and measure their effects on women’s health.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039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40388" cy="3416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 </a:t>
            </a:r>
            <a:r>
              <a:rPr lang="en-US" sz="2800" dirty="0"/>
              <a:t>Cows are sacred in several Indian religions</a:t>
            </a:r>
          </a:p>
          <a:p>
            <a:endParaRPr lang="en-US" sz="2800" dirty="0"/>
          </a:p>
          <a:p>
            <a:pPr>
              <a:lnSpc>
                <a:spcPct val="134000"/>
              </a:lnSpc>
            </a:pPr>
            <a:r>
              <a:rPr lang="en-US" sz="2800" dirty="0"/>
              <a:t> Majority of Indian states currently ban cow slaughter and beef.</a:t>
            </a:r>
          </a:p>
          <a:p>
            <a:endParaRPr lang="en-US" sz="2800" dirty="0"/>
          </a:p>
          <a:p>
            <a:pPr>
              <a:lnSpc>
                <a:spcPct val="134000"/>
              </a:lnSpc>
            </a:pPr>
            <a:r>
              <a:rPr lang="en-US" sz="2800" dirty="0"/>
              <a:t>High stakes: Cow vigilantes attack and kill people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37 attacks reported in 2017 alone, as per the Economist.</a:t>
            </a:r>
          </a:p>
          <a:p>
            <a:pPr marL="0" indent="0">
              <a:buNone/>
            </a:pPr>
            <a:endParaRPr lang="en-US" sz="2800" dirty="0"/>
          </a:p>
          <a:p>
            <a:pPr>
              <a:lnSpc>
                <a:spcPct val="134000"/>
              </a:lnSpc>
            </a:pPr>
            <a:r>
              <a:rPr lang="en-US" sz="2800" dirty="0"/>
              <a:t> “Beef bans” differentially affect beef consuming religious minorities.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872B96-4604-D047-916B-E1BAB818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</p:spPr>
        <p:txBody>
          <a:bodyPr>
            <a:normAutofit fontScale="90000"/>
          </a:bodyPr>
          <a:lstStyle/>
          <a:p>
            <a:r>
              <a:rPr lang="en-US" dirty="0"/>
              <a:t>Cows in the Indian context</a:t>
            </a:r>
          </a:p>
        </p:txBody>
      </p:sp>
      <p:pic>
        <p:nvPicPr>
          <p:cNvPr id="5" name="Picture 4" descr="A picture containing text, outdoor, dark, night&#10;&#10;Description automatically generated">
            <a:extLst>
              <a:ext uri="{FF2B5EF4-FFF2-40B4-BE49-F238E27FC236}">
                <a16:creationId xmlns:a16="http://schemas.microsoft.com/office/drawing/2014/main" id="{2247E27C-0E3C-D541-B020-A7E5839E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088" y="1332854"/>
            <a:ext cx="2688955" cy="27044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C29B4E-34A5-6546-AA0E-C34B5A27C00C}"/>
              </a:ext>
            </a:extLst>
          </p:cNvPr>
          <p:cNvSpPr/>
          <p:nvPr/>
        </p:nvSpPr>
        <p:spPr>
          <a:xfrm>
            <a:off x="485619" y="4217686"/>
            <a:ext cx="7359961" cy="764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solidFill>
                  <a:srgbClr val="E36C0A"/>
                </a:solidFill>
                <a:latin typeface="Arial" panose="020B0604020202020204" pitchFamily="34" charset="0"/>
              </a:rPr>
              <a:t>We collect and analyze panel data on beef possession and sale bans and cattle slaughter bans.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496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E515-7BCB-FC48-9818-AE1D5D92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38" y="403924"/>
            <a:ext cx="8485323" cy="742950"/>
          </a:xfrm>
        </p:spPr>
        <p:txBody>
          <a:bodyPr>
            <a:noAutofit/>
          </a:bodyPr>
          <a:lstStyle/>
          <a:p>
            <a:r>
              <a:rPr lang="en-US" sz="2800" dirty="0"/>
              <a:t>Bans on possession/sale of beef in India have increased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3AABD-34CC-4B7C-AD36-899F5344CB1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4480" y="1500946"/>
            <a:ext cx="8915040" cy="3045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2136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Do bans on possession/sale of beef affect the frequency and severity of anemia among women?</a:t>
            </a:r>
            <a:br>
              <a:rPr lang="en-US" sz="2800" dirty="0"/>
            </a:br>
            <a:endParaRPr lang="en" sz="2800" dirty="0"/>
          </a:p>
        </p:txBody>
      </p:sp>
      <p:cxnSp>
        <p:nvCxnSpPr>
          <p:cNvPr id="117" name="Shape 117"/>
          <p:cNvCxnSpPr/>
          <p:nvPr/>
        </p:nvCxnSpPr>
        <p:spPr>
          <a:xfrm>
            <a:off x="2077094" y="2850650"/>
            <a:ext cx="529800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" name="Shape 119"/>
          <p:cNvCxnSpPr/>
          <p:nvPr/>
        </p:nvCxnSpPr>
        <p:spPr>
          <a:xfrm flipV="1">
            <a:off x="4299745" y="2857361"/>
            <a:ext cx="531256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" name="Shape 126"/>
          <p:cNvSpPr txBox="1"/>
          <p:nvPr/>
        </p:nvSpPr>
        <p:spPr>
          <a:xfrm>
            <a:off x="7152468" y="2385569"/>
            <a:ext cx="1325105" cy="10163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dirty="0"/>
              <a:t>Increases frequency and severity of anemia</a:t>
            </a:r>
            <a:endParaRPr lang="en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2" name="Shape 116"/>
          <p:cNvSpPr txBox="1"/>
          <p:nvPr/>
        </p:nvSpPr>
        <p:spPr>
          <a:xfrm>
            <a:off x="609524" y="2388468"/>
            <a:ext cx="1467570" cy="8144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Bans on possession/sale of beef</a:t>
            </a:r>
            <a:endParaRPr lang="en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3" name="Shape 118"/>
          <p:cNvSpPr txBox="1"/>
          <p:nvPr/>
        </p:nvSpPr>
        <p:spPr>
          <a:xfrm>
            <a:off x="2810879" y="2385568"/>
            <a:ext cx="1488866" cy="11651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Restricts availability of beef - a cheap source of heme-iron</a:t>
            </a:r>
            <a:endParaRPr lang="en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cxnSp>
        <p:nvCxnSpPr>
          <p:cNvPr id="3" name="Elbow Connector 2"/>
          <p:cNvCxnSpPr>
            <a:cxnSpLocks/>
            <a:stCxn id="12" idx="0"/>
            <a:endCxn id="126" idx="0"/>
          </p:cNvCxnSpPr>
          <p:nvPr/>
        </p:nvCxnSpPr>
        <p:spPr>
          <a:xfrm rot="5400000" flipH="1" flipV="1">
            <a:off x="4577716" y="-848837"/>
            <a:ext cx="2899" cy="6471712"/>
          </a:xfrm>
          <a:prstGeom prst="bentConnector3">
            <a:avLst>
              <a:gd name="adj1" fmla="val 7985478"/>
            </a:avLst>
          </a:prstGeom>
          <a:ln>
            <a:solidFill>
              <a:srgbClr val="F55E6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hape 118">
            <a:extLst>
              <a:ext uri="{FF2B5EF4-FFF2-40B4-BE49-F238E27FC236}">
                <a16:creationId xmlns:a16="http://schemas.microsoft.com/office/drawing/2014/main" id="{4870456B-3405-7345-8559-B82F898F6577}"/>
              </a:ext>
            </a:extLst>
          </p:cNvPr>
          <p:cNvSpPr txBox="1"/>
          <p:nvPr/>
        </p:nvSpPr>
        <p:spPr>
          <a:xfrm>
            <a:off x="5044665" y="2385568"/>
            <a:ext cx="1396092" cy="1240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Limits diet during women’s prime reproductive age</a:t>
            </a:r>
            <a:endParaRPr lang="en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cxnSp>
        <p:nvCxnSpPr>
          <p:cNvPr id="23" name="Shape 119">
            <a:extLst>
              <a:ext uri="{FF2B5EF4-FFF2-40B4-BE49-F238E27FC236}">
                <a16:creationId xmlns:a16="http://schemas.microsoft.com/office/drawing/2014/main" id="{81AEF392-5212-DB46-B1FE-8CF87FBBB3B7}"/>
              </a:ext>
            </a:extLst>
          </p:cNvPr>
          <p:cNvCxnSpPr/>
          <p:nvPr/>
        </p:nvCxnSpPr>
        <p:spPr>
          <a:xfrm flipV="1">
            <a:off x="6440757" y="2850650"/>
            <a:ext cx="531256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0190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" dirty="0"/>
              <a:t> Effects of beef bans on anemia/Hg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66779" y="1152475"/>
            <a:ext cx="8665521" cy="3416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" sz="2000" dirty="0"/>
          </a:p>
          <a:p>
            <a:pPr marL="0" indent="0">
              <a:buNone/>
            </a:pPr>
            <a:endParaRPr lang="en" sz="2200" dirty="0"/>
          </a:p>
          <a:p>
            <a:pPr marL="0" indent="0">
              <a:buNone/>
            </a:pPr>
            <a:endParaRPr lang="en" sz="2200" dirty="0"/>
          </a:p>
          <a:p>
            <a:pPr marL="0" indent="0">
              <a:buNone/>
            </a:pPr>
            <a:r>
              <a:rPr lang="en" sz="2200" dirty="0"/>
              <a:t>𝑌</a:t>
            </a:r>
            <a:r>
              <a:rPr lang="en-US" sz="2200" baseline="-25000" dirty="0" err="1"/>
              <a:t>ih</a:t>
            </a:r>
            <a:r>
              <a:rPr lang="en" sz="2200" baseline="-25000" dirty="0" err="1"/>
              <a:t>st</a:t>
            </a:r>
            <a:r>
              <a:rPr lang="en-US" sz="2200" dirty="0"/>
              <a:t> </a:t>
            </a:r>
            <a:r>
              <a:rPr lang="en" sz="2200" dirty="0"/>
              <a:t>= 𝛼 + </a:t>
            </a:r>
            <a:r>
              <a:rPr lang="en" sz="2200" b="1" dirty="0">
                <a:solidFill>
                  <a:srgbClr val="0070C0"/>
                </a:solidFill>
              </a:rPr>
              <a:t>𝛽</a:t>
            </a:r>
            <a:r>
              <a:rPr lang="en" sz="2200" b="1" baseline="-25000" dirty="0">
                <a:solidFill>
                  <a:srgbClr val="0070C0"/>
                </a:solidFill>
              </a:rPr>
              <a:t>1</a:t>
            </a:r>
            <a:r>
              <a:rPr lang="en-US" dirty="0"/>
              <a:t>Ban on Beef Possession/Sal</a:t>
            </a:r>
            <a:r>
              <a:rPr lang="en" sz="2200" dirty="0" err="1"/>
              <a:t>e</a:t>
            </a:r>
            <a:r>
              <a:rPr lang="en" sz="2200" baseline="-25000" dirty="0" err="1"/>
              <a:t>s,t</a:t>
            </a:r>
            <a:r>
              <a:rPr lang="en" sz="2200" baseline="-25000" dirty="0"/>
              <a:t> </a:t>
            </a:r>
            <a:r>
              <a:rPr lang="en" sz="2200" dirty="0"/>
              <a:t>x Beef consumer</a:t>
            </a:r>
            <a:r>
              <a:rPr lang="en" sz="2200" baseline="-25000" dirty="0"/>
              <a:t>ist</a:t>
            </a:r>
            <a:r>
              <a:rPr lang="en" sz="2200" dirty="0"/>
              <a:t>+   </a:t>
            </a:r>
          </a:p>
          <a:p>
            <a:pPr marL="0" indent="0">
              <a:buNone/>
            </a:pPr>
            <a:r>
              <a:rPr lang="en" sz="2200" dirty="0"/>
              <a:t>          𝛽</a:t>
            </a:r>
            <a:r>
              <a:rPr lang="en" sz="2200" baseline="-25000" dirty="0"/>
              <a:t>2</a:t>
            </a:r>
            <a:r>
              <a:rPr lang="en" sz="2200" dirty="0"/>
              <a:t>𝑋</a:t>
            </a:r>
            <a:r>
              <a:rPr lang="en-US" sz="2200" baseline="-25000" dirty="0" err="1"/>
              <a:t>ih</a:t>
            </a:r>
            <a:r>
              <a:rPr lang="en" sz="2200" baseline="-25000" dirty="0" err="1"/>
              <a:t>st</a:t>
            </a:r>
            <a:r>
              <a:rPr lang="en" sz="2200" dirty="0"/>
              <a:t> + 𝑔(</a:t>
            </a:r>
            <a:r>
              <a:rPr lang="en-US" sz="2200" dirty="0" err="1"/>
              <a:t>i</a:t>
            </a:r>
            <a:r>
              <a:rPr lang="en" sz="2200" dirty="0"/>
              <a:t>, s, 𝑡) + 𝑈</a:t>
            </a:r>
            <a:r>
              <a:rPr lang="en-US" sz="2200" baseline="-25000" dirty="0" err="1"/>
              <a:t>ih</a:t>
            </a:r>
            <a:r>
              <a:rPr lang="en" sz="2200" baseline="-25000" dirty="0" err="1"/>
              <a:t>st</a:t>
            </a:r>
            <a:endParaRPr lang="en" sz="2200" baseline="-25000" dirty="0"/>
          </a:p>
          <a:p>
            <a:pPr marL="0" indent="0">
              <a:buNone/>
            </a:pP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113534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C83B94-1C55-9B46-8203-C6DE29567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76258"/>
              </p:ext>
            </p:extLst>
          </p:nvPr>
        </p:nvGraphicFramePr>
        <p:xfrm>
          <a:off x="1111210" y="1651291"/>
          <a:ext cx="6656523" cy="3232280"/>
        </p:xfrm>
        <a:graphic>
          <a:graphicData uri="http://schemas.openxmlformats.org/drawingml/2006/table">
            <a:tbl>
              <a:tblPr>
                <a:tableStyleId>{7965D29F-D3E6-4160-BE42-DCA8913421CD}</a:tableStyleId>
              </a:tblPr>
              <a:tblGrid>
                <a:gridCol w="1852510">
                  <a:extLst>
                    <a:ext uri="{9D8B030D-6E8A-4147-A177-3AD203B41FA5}">
                      <a16:colId xmlns:a16="http://schemas.microsoft.com/office/drawing/2014/main" val="3509174216"/>
                    </a:ext>
                  </a:extLst>
                </a:gridCol>
                <a:gridCol w="1320225">
                  <a:extLst>
                    <a:ext uri="{9D8B030D-6E8A-4147-A177-3AD203B41FA5}">
                      <a16:colId xmlns:a16="http://schemas.microsoft.com/office/drawing/2014/main" val="2036676815"/>
                    </a:ext>
                  </a:extLst>
                </a:gridCol>
                <a:gridCol w="1741894">
                  <a:extLst>
                    <a:ext uri="{9D8B030D-6E8A-4147-A177-3AD203B41FA5}">
                      <a16:colId xmlns:a16="http://schemas.microsoft.com/office/drawing/2014/main" val="1462581749"/>
                    </a:ext>
                  </a:extLst>
                </a:gridCol>
                <a:gridCol w="1741894">
                  <a:extLst>
                    <a:ext uri="{9D8B030D-6E8A-4147-A177-3AD203B41FA5}">
                      <a16:colId xmlns:a16="http://schemas.microsoft.com/office/drawing/2014/main" val="3828564631"/>
                    </a:ext>
                  </a:extLst>
                </a:gridCol>
              </a:tblGrid>
              <a:tr h="347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778638"/>
                  </a:ext>
                </a:extLst>
              </a:tr>
              <a:tr h="347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Hemoglobin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Moderate Anemia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Severe Anemia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35987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Ban on Beef Possession/Sal</a:t>
                      </a:r>
                      <a:r>
                        <a:rPr lang="en" sz="1400" b="1" dirty="0"/>
                        <a:t>e</a:t>
                      </a:r>
                      <a:r>
                        <a:rPr lang="en-US" sz="1400" b="1" dirty="0">
                          <a:effectLst/>
                          <a:latin typeface="+mn-lt"/>
                        </a:rPr>
                        <a:t> x Beef Consumer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-1.459</a:t>
                      </a:r>
                      <a:r>
                        <a:rPr lang="en-US" sz="1400" b="1" baseline="30000" dirty="0">
                          <a:effectLst/>
                          <a:latin typeface="+mn-lt"/>
                        </a:rPr>
                        <a:t>***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(0.295)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0.0251</a:t>
                      </a:r>
                      <a:r>
                        <a:rPr lang="en-US" sz="1400" b="1" baseline="30000" dirty="0">
                          <a:effectLst/>
                          <a:latin typeface="+mn-lt"/>
                        </a:rPr>
                        <a:t>***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(0.00539)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0.00837</a:t>
                      </a:r>
                      <a:r>
                        <a:rPr lang="en-US" sz="1400" b="1" baseline="30000" dirty="0">
                          <a:effectLst/>
                          <a:latin typeface="+mn-lt"/>
                        </a:rPr>
                        <a:t>***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(0.00190)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517395"/>
                  </a:ext>
                </a:extLst>
              </a:tr>
              <a:tr h="347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Bootstrapped p value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0.0852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0.0375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0.0647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350818"/>
                  </a:ext>
                </a:extLst>
              </a:tr>
              <a:tr h="347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Observations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530544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530544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530544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188547"/>
                  </a:ext>
                </a:extLst>
              </a:tr>
              <a:tr h="347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Mean of Dep. Variable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117.5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0.273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0.0233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866206"/>
                  </a:ext>
                </a:extLst>
              </a:tr>
              <a:tr h="347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16.23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0.445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0.151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7111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8BDE88-7130-4396-BFEA-3322CC849638}"/>
              </a:ext>
            </a:extLst>
          </p:cNvPr>
          <p:cNvSpPr txBox="1"/>
          <p:nvPr/>
        </p:nvSpPr>
        <p:spPr>
          <a:xfrm>
            <a:off x="1425039" y="588320"/>
            <a:ext cx="6317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Beef bans increase anemia</a:t>
            </a:r>
          </a:p>
        </p:txBody>
      </p:sp>
    </p:spTree>
    <p:extLst>
      <p:ext uri="{BB962C8B-B14F-4D97-AF65-F5344CB8AC3E}">
        <p14:creationId xmlns:p14="http://schemas.microsoft.com/office/powerpoint/2010/main" val="321505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Results are robust</a:t>
            </a:r>
            <a:endParaRPr lang="en"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Event study specification </a:t>
            </a:r>
            <a:endParaRPr lang="pt-BR" dirty="0"/>
          </a:p>
          <a:p>
            <a:pPr marL="274320" lvl="1" indent="0">
              <a:buNone/>
            </a:pPr>
            <a:endParaRPr lang="en-US" dirty="0"/>
          </a:p>
          <a:p>
            <a:endParaRPr lang="pt-BR" dirty="0"/>
          </a:p>
          <a:p>
            <a:r>
              <a:rPr lang="pt-BR" dirty="0"/>
              <a:t>Natural experiment with state split of Jharkhand from Bihar</a:t>
            </a:r>
          </a:p>
        </p:txBody>
      </p:sp>
    </p:spTree>
    <p:extLst>
      <p:ext uri="{BB962C8B-B14F-4D97-AF65-F5344CB8AC3E}">
        <p14:creationId xmlns:p14="http://schemas.microsoft.com/office/powerpoint/2010/main" val="1072651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77A59C0363A445ADB3EBF5A4586660" ma:contentTypeVersion="12" ma:contentTypeDescription="Een nieuw document maken." ma:contentTypeScope="" ma:versionID="cca4b043c887ccbf4b5fa1fb241bd7b5">
  <xsd:schema xmlns:xsd="http://www.w3.org/2001/XMLSchema" xmlns:xs="http://www.w3.org/2001/XMLSchema" xmlns:p="http://schemas.microsoft.com/office/2006/metadata/properties" xmlns:ns2="07f4b9fa-f85b-4a7b-9986-58f9a8e4f3ff" xmlns:ns3="155a764d-ffd6-4084-bdfc-3de5c27504dd" targetNamespace="http://schemas.microsoft.com/office/2006/metadata/properties" ma:root="true" ma:fieldsID="f9dfcee256051e55d8a52a108d7e858c" ns2:_="" ns3:_="">
    <xsd:import namespace="07f4b9fa-f85b-4a7b-9986-58f9a8e4f3ff"/>
    <xsd:import namespace="155a764d-ffd6-4084-bdfc-3de5c2750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4b9fa-f85b-4a7b-9986-58f9a8e4f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a764d-ffd6-4084-bdfc-3de5c27504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C1BC74-31DD-4E13-B48C-64EE7BE0D35C}"/>
</file>

<file path=customXml/itemProps2.xml><?xml version="1.0" encoding="utf-8"?>
<ds:datastoreItem xmlns:ds="http://schemas.openxmlformats.org/officeDocument/2006/customXml" ds:itemID="{B2D8C1D2-1BD4-4BAD-B80B-A123D98ADCF8}"/>
</file>

<file path=customXml/itemProps3.xml><?xml version="1.0" encoding="utf-8"?>
<ds:datastoreItem xmlns:ds="http://schemas.openxmlformats.org/officeDocument/2006/customXml" ds:itemID="{13B7DBF8-7319-454B-8F74-72C6B1966A29}"/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31057</TotalTime>
  <Words>555</Words>
  <Application>Microsoft Office PowerPoint</Application>
  <PresentationFormat>On-screen Show (16:9)</PresentationFormat>
  <Paragraphs>131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Clarity</vt:lpstr>
      <vt:lpstr>Do “beef bans” affect women’s health?   </vt:lpstr>
      <vt:lpstr>Identifying the effects of culture on women’s health is challenging</vt:lpstr>
      <vt:lpstr>Religions inform diets and well-being</vt:lpstr>
      <vt:lpstr>Cows in the Indian context</vt:lpstr>
      <vt:lpstr>Bans on possession/sale of beef in India have increased over time</vt:lpstr>
      <vt:lpstr>Do bans on possession/sale of beef affect the frequency and severity of anemia among women? </vt:lpstr>
      <vt:lpstr> Effects of beef bans on anemia/Hg</vt:lpstr>
      <vt:lpstr>PowerPoint Presentation</vt:lpstr>
      <vt:lpstr>Results are robust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cow slaughter bans during early life affect anemia decades later?</dc:title>
  <cp:lastModifiedBy>Majid, Muhammad</cp:lastModifiedBy>
  <cp:revision>230</cp:revision>
  <dcterms:modified xsi:type="dcterms:W3CDTF">2021-09-30T21:31:18Z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0x010100D877A59C0363A445ADB3EBF5A4586660</vt:lpwstr>
  </property>
</Properties>
</file>