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4" r:id="rId4"/>
  </p:sldMasterIdLst>
  <p:notesMasterIdLst>
    <p:notesMasterId r:id="rId52"/>
  </p:notesMasterIdLst>
  <p:sldIdLst>
    <p:sldId id="523" r:id="rId5"/>
    <p:sldId id="522" r:id="rId6"/>
    <p:sldId id="521" r:id="rId7"/>
    <p:sldId id="525" r:id="rId8"/>
    <p:sldId id="526" r:id="rId9"/>
    <p:sldId id="258" r:id="rId10"/>
    <p:sldId id="282" r:id="rId11"/>
    <p:sldId id="279" r:id="rId12"/>
    <p:sldId id="272" r:id="rId13"/>
    <p:sldId id="281" r:id="rId14"/>
    <p:sldId id="520" r:id="rId15"/>
    <p:sldId id="524" r:id="rId16"/>
    <p:sldId id="698" r:id="rId17"/>
    <p:sldId id="717" r:id="rId18"/>
    <p:sldId id="716" r:id="rId19"/>
    <p:sldId id="724" r:id="rId20"/>
    <p:sldId id="713" r:id="rId21"/>
    <p:sldId id="700" r:id="rId22"/>
    <p:sldId id="726" r:id="rId23"/>
    <p:sldId id="699" r:id="rId24"/>
    <p:sldId id="721" r:id="rId25"/>
    <p:sldId id="725" r:id="rId26"/>
    <p:sldId id="723" r:id="rId27"/>
    <p:sldId id="697" r:id="rId28"/>
    <p:sldId id="256" r:id="rId29"/>
    <p:sldId id="283" r:id="rId30"/>
    <p:sldId id="263" r:id="rId31"/>
    <p:sldId id="926" r:id="rId32"/>
    <p:sldId id="929" r:id="rId33"/>
    <p:sldId id="925" r:id="rId34"/>
    <p:sldId id="910" r:id="rId35"/>
    <p:sldId id="930" r:id="rId36"/>
    <p:sldId id="859" r:id="rId37"/>
    <p:sldId id="927" r:id="rId38"/>
    <p:sldId id="928" r:id="rId39"/>
    <p:sldId id="286" r:id="rId40"/>
    <p:sldId id="931" r:id="rId41"/>
    <p:sldId id="267" r:id="rId42"/>
    <p:sldId id="932" r:id="rId43"/>
    <p:sldId id="273" r:id="rId44"/>
    <p:sldId id="270" r:id="rId45"/>
    <p:sldId id="259" r:id="rId46"/>
    <p:sldId id="260" r:id="rId47"/>
    <p:sldId id="933" r:id="rId48"/>
    <p:sldId id="934" r:id="rId49"/>
    <p:sldId id="268" r:id="rId50"/>
    <p:sldId id="26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gate,Nargiza" initials="L" lastIdx="1" clrIdx="0">
    <p:extLst>
      <p:ext uri="{19B8F6BF-5375-455C-9EA6-DF929625EA0E}">
        <p15:presenceInfo xmlns:p15="http://schemas.microsoft.com/office/powerpoint/2012/main" userId="S::rnargiza@ufl.edu::000fff5d-da05-4fb9-b2a4-d90a3fcede59" providerId="AD"/>
      </p:ext>
    </p:extLst>
  </p:cmAuthor>
  <p:cmAuthor id="2" name="srusso3949@outlook.com" initials="s" lastIdx="12" clrIdx="1">
    <p:extLst>
      <p:ext uri="{19B8F6BF-5375-455C-9EA6-DF929625EA0E}">
        <p15:presenceInfo xmlns:p15="http://schemas.microsoft.com/office/powerpoint/2012/main" userId="3f8ee321a4900e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11"/>
    <p:restoredTop sz="82745"/>
  </p:normalViewPr>
  <p:slideViewPr>
    <p:cSldViewPr snapToGrid="0">
      <p:cViewPr varScale="1">
        <p:scale>
          <a:sx n="92" d="100"/>
          <a:sy n="92" d="100"/>
        </p:scale>
        <p:origin x="8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FB2AFA-787F-8145-A7C8-D5E107BA4BC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E5E6F38-70C0-6C4E-B9B4-3F676B29E3A8}">
      <dgm:prSet/>
      <dgm:spPr/>
      <dgm:t>
        <a:bodyPr/>
        <a:lstStyle/>
        <a:p>
          <a:r>
            <a:rPr lang="en-US" dirty="0"/>
            <a:t>Livestock sector is a highly gendered space</a:t>
          </a:r>
        </a:p>
      </dgm:t>
    </dgm:pt>
    <dgm:pt modelId="{7BB30890-9E30-D34D-8810-132DBD57EC7B}" type="parTrans" cxnId="{D9DC9632-4C3D-884E-B14E-DE56D726A6C2}">
      <dgm:prSet/>
      <dgm:spPr/>
      <dgm:t>
        <a:bodyPr/>
        <a:lstStyle/>
        <a:p>
          <a:endParaRPr lang="en-US"/>
        </a:p>
      </dgm:t>
    </dgm:pt>
    <dgm:pt modelId="{DF8013AC-5F9D-3D44-9036-D320468EC751}" type="sibTrans" cxnId="{D9DC9632-4C3D-884E-B14E-DE56D726A6C2}">
      <dgm:prSet/>
      <dgm:spPr/>
      <dgm:t>
        <a:bodyPr/>
        <a:lstStyle/>
        <a:p>
          <a:endParaRPr lang="en-US"/>
        </a:p>
      </dgm:t>
    </dgm:pt>
    <dgm:pt modelId="{DD1E08EC-9433-C540-8745-E1D207E79C3D}">
      <dgm:prSet/>
      <dgm:spPr/>
      <dgm:t>
        <a:bodyPr/>
        <a:lstStyle/>
        <a:p>
          <a:r>
            <a:rPr lang="en-US" dirty="0"/>
            <a:t>Technical and gender issues of vaccine access/use are only part of the problem</a:t>
          </a:r>
        </a:p>
      </dgm:t>
    </dgm:pt>
    <dgm:pt modelId="{E9967330-07A5-DB4D-B05B-AB64CA542CA9}" type="parTrans" cxnId="{FF9414FA-34C1-0340-8974-5C91E03A30F3}">
      <dgm:prSet/>
      <dgm:spPr/>
      <dgm:t>
        <a:bodyPr/>
        <a:lstStyle/>
        <a:p>
          <a:endParaRPr lang="en-US"/>
        </a:p>
      </dgm:t>
    </dgm:pt>
    <dgm:pt modelId="{4F2618F9-4CEC-A24E-93C1-BB0228102C33}" type="sibTrans" cxnId="{FF9414FA-34C1-0340-8974-5C91E03A30F3}">
      <dgm:prSet/>
      <dgm:spPr/>
      <dgm:t>
        <a:bodyPr/>
        <a:lstStyle/>
        <a:p>
          <a:endParaRPr lang="en-US"/>
        </a:p>
      </dgm:t>
    </dgm:pt>
    <dgm:pt modelId="{C917AE6F-0C5C-CC43-AFF3-BAC0A9CB0D25}">
      <dgm:prSet/>
      <dgm:spPr/>
      <dgm:t>
        <a:bodyPr/>
        <a:lstStyle/>
        <a:p>
          <a:r>
            <a:rPr lang="en-US" dirty="0"/>
            <a:t>Focus on small ruminants and poultry, which are highly valuable to women and marginalized communities</a:t>
          </a:r>
        </a:p>
      </dgm:t>
    </dgm:pt>
    <dgm:pt modelId="{0CFE0154-74A1-F041-8234-53A91395AD54}" type="parTrans" cxnId="{583AC7C2-543A-B246-ACDE-660662C95D68}">
      <dgm:prSet/>
      <dgm:spPr/>
      <dgm:t>
        <a:bodyPr/>
        <a:lstStyle/>
        <a:p>
          <a:endParaRPr lang="en-US"/>
        </a:p>
      </dgm:t>
    </dgm:pt>
    <dgm:pt modelId="{E9B231CB-18DE-B84E-8366-044B1E6F28E7}" type="sibTrans" cxnId="{583AC7C2-543A-B246-ACDE-660662C95D68}">
      <dgm:prSet/>
      <dgm:spPr/>
      <dgm:t>
        <a:bodyPr/>
        <a:lstStyle/>
        <a:p>
          <a:endParaRPr lang="en-US"/>
        </a:p>
      </dgm:t>
    </dgm:pt>
    <dgm:pt modelId="{30FA866C-0B28-D746-8FC4-CBE3E60667F7}" type="pres">
      <dgm:prSet presAssocID="{8FFB2AFA-787F-8145-A7C8-D5E107BA4BC0}" presName="linear" presStyleCnt="0">
        <dgm:presLayoutVars>
          <dgm:animLvl val="lvl"/>
          <dgm:resizeHandles val="exact"/>
        </dgm:presLayoutVars>
      </dgm:prSet>
      <dgm:spPr/>
    </dgm:pt>
    <dgm:pt modelId="{064CC07A-A861-204B-AF79-45DF7CA59A87}" type="pres">
      <dgm:prSet presAssocID="{FE5E6F38-70C0-6C4E-B9B4-3F676B29E3A8}" presName="parentText" presStyleLbl="node1" presStyleIdx="0" presStyleCnt="3">
        <dgm:presLayoutVars>
          <dgm:chMax val="0"/>
          <dgm:bulletEnabled val="1"/>
        </dgm:presLayoutVars>
      </dgm:prSet>
      <dgm:spPr/>
    </dgm:pt>
    <dgm:pt modelId="{E400DA61-DDAD-4747-84D8-8204C2A59019}" type="pres">
      <dgm:prSet presAssocID="{DF8013AC-5F9D-3D44-9036-D320468EC751}" presName="spacer" presStyleCnt="0"/>
      <dgm:spPr/>
    </dgm:pt>
    <dgm:pt modelId="{D3E35750-CC3B-DC49-8225-07AE2B0F3510}" type="pres">
      <dgm:prSet presAssocID="{DD1E08EC-9433-C540-8745-E1D207E79C3D}" presName="parentText" presStyleLbl="node1" presStyleIdx="1" presStyleCnt="3">
        <dgm:presLayoutVars>
          <dgm:chMax val="0"/>
          <dgm:bulletEnabled val="1"/>
        </dgm:presLayoutVars>
      </dgm:prSet>
      <dgm:spPr/>
    </dgm:pt>
    <dgm:pt modelId="{3F2180D7-20F6-0443-92F4-D9F641C54005}" type="pres">
      <dgm:prSet presAssocID="{4F2618F9-4CEC-A24E-93C1-BB0228102C33}" presName="spacer" presStyleCnt="0"/>
      <dgm:spPr/>
    </dgm:pt>
    <dgm:pt modelId="{20C63DE4-E98E-7C4A-8251-6E9FAA36A179}" type="pres">
      <dgm:prSet presAssocID="{C917AE6F-0C5C-CC43-AFF3-BAC0A9CB0D25}" presName="parentText" presStyleLbl="node1" presStyleIdx="2" presStyleCnt="3">
        <dgm:presLayoutVars>
          <dgm:chMax val="0"/>
          <dgm:bulletEnabled val="1"/>
        </dgm:presLayoutVars>
      </dgm:prSet>
      <dgm:spPr/>
    </dgm:pt>
  </dgm:ptLst>
  <dgm:cxnLst>
    <dgm:cxn modelId="{D9DC9632-4C3D-884E-B14E-DE56D726A6C2}" srcId="{8FFB2AFA-787F-8145-A7C8-D5E107BA4BC0}" destId="{FE5E6F38-70C0-6C4E-B9B4-3F676B29E3A8}" srcOrd="0" destOrd="0" parTransId="{7BB30890-9E30-D34D-8810-132DBD57EC7B}" sibTransId="{DF8013AC-5F9D-3D44-9036-D320468EC751}"/>
    <dgm:cxn modelId="{2086CF3F-5D08-224E-8574-CDB0A57A0703}" type="presOf" srcId="{FE5E6F38-70C0-6C4E-B9B4-3F676B29E3A8}" destId="{064CC07A-A861-204B-AF79-45DF7CA59A87}" srcOrd="0" destOrd="0" presId="urn:microsoft.com/office/officeart/2005/8/layout/vList2"/>
    <dgm:cxn modelId="{C2890650-D515-2343-B148-5BFDE731387B}" type="presOf" srcId="{C917AE6F-0C5C-CC43-AFF3-BAC0A9CB0D25}" destId="{20C63DE4-E98E-7C4A-8251-6E9FAA36A179}" srcOrd="0" destOrd="0" presId="urn:microsoft.com/office/officeart/2005/8/layout/vList2"/>
    <dgm:cxn modelId="{CB017A53-3132-D441-AC82-4CAF67753EAA}" type="presOf" srcId="{DD1E08EC-9433-C540-8745-E1D207E79C3D}" destId="{D3E35750-CC3B-DC49-8225-07AE2B0F3510}" srcOrd="0" destOrd="0" presId="urn:microsoft.com/office/officeart/2005/8/layout/vList2"/>
    <dgm:cxn modelId="{583AC7C2-543A-B246-ACDE-660662C95D68}" srcId="{8FFB2AFA-787F-8145-A7C8-D5E107BA4BC0}" destId="{C917AE6F-0C5C-CC43-AFF3-BAC0A9CB0D25}" srcOrd="2" destOrd="0" parTransId="{0CFE0154-74A1-F041-8234-53A91395AD54}" sibTransId="{E9B231CB-18DE-B84E-8366-044B1E6F28E7}"/>
    <dgm:cxn modelId="{A9BA47C8-88D1-754F-875B-3F52F5387D10}" type="presOf" srcId="{8FFB2AFA-787F-8145-A7C8-D5E107BA4BC0}" destId="{30FA866C-0B28-D746-8FC4-CBE3E60667F7}" srcOrd="0" destOrd="0" presId="urn:microsoft.com/office/officeart/2005/8/layout/vList2"/>
    <dgm:cxn modelId="{FF9414FA-34C1-0340-8974-5C91E03A30F3}" srcId="{8FFB2AFA-787F-8145-A7C8-D5E107BA4BC0}" destId="{DD1E08EC-9433-C540-8745-E1D207E79C3D}" srcOrd="1" destOrd="0" parTransId="{E9967330-07A5-DB4D-B05B-AB64CA542CA9}" sibTransId="{4F2618F9-4CEC-A24E-93C1-BB0228102C33}"/>
    <dgm:cxn modelId="{7152054D-E713-514A-8AD8-8232F1EF05C4}" type="presParOf" srcId="{30FA866C-0B28-D746-8FC4-CBE3E60667F7}" destId="{064CC07A-A861-204B-AF79-45DF7CA59A87}" srcOrd="0" destOrd="0" presId="urn:microsoft.com/office/officeart/2005/8/layout/vList2"/>
    <dgm:cxn modelId="{2FBCB14D-CE73-3046-B312-42416C4562AF}" type="presParOf" srcId="{30FA866C-0B28-D746-8FC4-CBE3E60667F7}" destId="{E400DA61-DDAD-4747-84D8-8204C2A59019}" srcOrd="1" destOrd="0" presId="urn:microsoft.com/office/officeart/2005/8/layout/vList2"/>
    <dgm:cxn modelId="{1B1BEACF-8068-E64E-A1E5-D1CFA71AFF01}" type="presParOf" srcId="{30FA866C-0B28-D746-8FC4-CBE3E60667F7}" destId="{D3E35750-CC3B-DC49-8225-07AE2B0F3510}" srcOrd="2" destOrd="0" presId="urn:microsoft.com/office/officeart/2005/8/layout/vList2"/>
    <dgm:cxn modelId="{F7691D18-9A77-8345-A146-D1183697C4C9}" type="presParOf" srcId="{30FA866C-0B28-D746-8FC4-CBE3E60667F7}" destId="{3F2180D7-20F6-0443-92F4-D9F641C54005}" srcOrd="3" destOrd="0" presId="urn:microsoft.com/office/officeart/2005/8/layout/vList2"/>
    <dgm:cxn modelId="{C6771B45-0BEF-4749-873D-51DBCED6846D}" type="presParOf" srcId="{30FA866C-0B28-D746-8FC4-CBE3E60667F7}" destId="{20C63DE4-E98E-7C4A-8251-6E9FAA36A17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5FFEC8-F11B-4C5F-AFB3-7D07EDDAE6C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52DA8B0-F83C-42AA-8AFF-7E296D1B358B}">
      <dgm:prSet/>
      <dgm:spPr/>
      <dgm:t>
        <a:bodyPr/>
        <a:lstStyle/>
        <a:p>
          <a:r>
            <a:rPr lang="en-US" dirty="0">
              <a:solidFill>
                <a:schemeClr val="bg1"/>
              </a:solidFill>
            </a:rPr>
            <a:t>Karamoja Sub – a PPR disease hotspot</a:t>
          </a:r>
        </a:p>
      </dgm:t>
    </dgm:pt>
    <dgm:pt modelId="{948AE79A-FC32-44E3-A7E4-058569B0C64B}" type="parTrans" cxnId="{C70D3757-0263-4D2B-8313-15BA825C30FD}">
      <dgm:prSet/>
      <dgm:spPr/>
      <dgm:t>
        <a:bodyPr/>
        <a:lstStyle/>
        <a:p>
          <a:endParaRPr lang="en-US"/>
        </a:p>
      </dgm:t>
    </dgm:pt>
    <dgm:pt modelId="{DCC10F49-764D-4159-AB2C-75288729B301}" type="sibTrans" cxnId="{C70D3757-0263-4D2B-8313-15BA825C30FD}">
      <dgm:prSet/>
      <dgm:spPr/>
      <dgm:t>
        <a:bodyPr/>
        <a:lstStyle/>
        <a:p>
          <a:endParaRPr lang="en-US"/>
        </a:p>
      </dgm:t>
    </dgm:pt>
    <dgm:pt modelId="{D878DD37-578F-432A-9041-FEE9F4089704}">
      <dgm:prSet/>
      <dgm:spPr/>
      <dgm:t>
        <a:bodyPr/>
        <a:lstStyle/>
        <a:p>
          <a:r>
            <a:rPr lang="en-US" dirty="0">
              <a:solidFill>
                <a:schemeClr val="bg1"/>
              </a:solidFill>
            </a:rPr>
            <a:t>PPR vaccine is imported by government and international organizations</a:t>
          </a:r>
        </a:p>
      </dgm:t>
    </dgm:pt>
    <dgm:pt modelId="{C1C56E5C-EE1E-485A-8DF9-F4398D8B1D46}" type="parTrans" cxnId="{95FF1B5D-441B-4F8C-89F3-D751AEF7115F}">
      <dgm:prSet/>
      <dgm:spPr/>
      <dgm:t>
        <a:bodyPr/>
        <a:lstStyle/>
        <a:p>
          <a:endParaRPr lang="en-US"/>
        </a:p>
      </dgm:t>
    </dgm:pt>
    <dgm:pt modelId="{1EE5B33D-431C-4B5A-A02C-4AD1264BDEDF}" type="sibTrans" cxnId="{95FF1B5D-441B-4F8C-89F3-D751AEF7115F}">
      <dgm:prSet/>
      <dgm:spPr/>
      <dgm:t>
        <a:bodyPr/>
        <a:lstStyle/>
        <a:p>
          <a:endParaRPr lang="en-US"/>
        </a:p>
      </dgm:t>
    </dgm:pt>
    <dgm:pt modelId="{0DBF10B6-EAA3-4E56-95C5-468918110A68}">
      <dgm:prSet/>
      <dgm:spPr/>
      <dgm:t>
        <a:bodyPr/>
        <a:lstStyle/>
        <a:p>
          <a:r>
            <a:rPr lang="en-US" dirty="0">
              <a:solidFill>
                <a:schemeClr val="bg1"/>
              </a:solidFill>
            </a:rPr>
            <a:t>No private sector</a:t>
          </a:r>
        </a:p>
      </dgm:t>
    </dgm:pt>
    <dgm:pt modelId="{CF46BB1F-2173-4729-9D80-42762979391D}" type="parTrans" cxnId="{3403619B-E366-4CDF-AFC4-6B7E83D000E0}">
      <dgm:prSet/>
      <dgm:spPr/>
      <dgm:t>
        <a:bodyPr/>
        <a:lstStyle/>
        <a:p>
          <a:endParaRPr lang="en-US"/>
        </a:p>
      </dgm:t>
    </dgm:pt>
    <dgm:pt modelId="{F48E0164-9B30-45C7-B44B-659D2C784BDE}" type="sibTrans" cxnId="{3403619B-E366-4CDF-AFC4-6B7E83D000E0}">
      <dgm:prSet/>
      <dgm:spPr/>
      <dgm:t>
        <a:bodyPr/>
        <a:lstStyle/>
        <a:p>
          <a:endParaRPr lang="en-US"/>
        </a:p>
      </dgm:t>
    </dgm:pt>
    <dgm:pt modelId="{75875B26-27BB-4160-8632-2FAF7F949500}">
      <dgm:prSet/>
      <dgm:spPr/>
      <dgm:t>
        <a:bodyPr/>
        <a:lstStyle/>
        <a:p>
          <a:r>
            <a:rPr lang="en-US" dirty="0">
              <a:solidFill>
                <a:schemeClr val="bg1"/>
              </a:solidFill>
            </a:rPr>
            <a:t>CAHWs are key for livestock vaccinations</a:t>
          </a:r>
        </a:p>
      </dgm:t>
    </dgm:pt>
    <dgm:pt modelId="{D8672CF1-00F1-4C84-A340-5F76317B97F0}" type="parTrans" cxnId="{75037413-6950-4413-9EAF-9D27608E6A61}">
      <dgm:prSet/>
      <dgm:spPr/>
      <dgm:t>
        <a:bodyPr/>
        <a:lstStyle/>
        <a:p>
          <a:endParaRPr lang="en-US"/>
        </a:p>
      </dgm:t>
    </dgm:pt>
    <dgm:pt modelId="{E6B4D6CB-12A9-46F4-BC3F-841D8F99EDF1}" type="sibTrans" cxnId="{75037413-6950-4413-9EAF-9D27608E6A61}">
      <dgm:prSet/>
      <dgm:spPr/>
      <dgm:t>
        <a:bodyPr/>
        <a:lstStyle/>
        <a:p>
          <a:endParaRPr lang="en-US"/>
        </a:p>
      </dgm:t>
    </dgm:pt>
    <dgm:pt modelId="{8A3B2E69-EDA3-49B7-9144-D15C0CA1FBED}">
      <dgm:prSet/>
      <dgm:spPr/>
      <dgm:t>
        <a:bodyPr/>
        <a:lstStyle/>
        <a:p>
          <a:r>
            <a:rPr lang="en-US" dirty="0">
              <a:solidFill>
                <a:schemeClr val="bg1"/>
              </a:solidFill>
            </a:rPr>
            <a:t>Women are systematically left out on the lower nodes of the value chain</a:t>
          </a:r>
        </a:p>
      </dgm:t>
    </dgm:pt>
    <dgm:pt modelId="{1A1845B0-9F30-4E2E-B1C4-A26AFB1E4FFE}" type="parTrans" cxnId="{3FBEF0D9-D526-496B-A7D8-C1FE1AB5A9DE}">
      <dgm:prSet/>
      <dgm:spPr/>
      <dgm:t>
        <a:bodyPr/>
        <a:lstStyle/>
        <a:p>
          <a:endParaRPr lang="en-US"/>
        </a:p>
      </dgm:t>
    </dgm:pt>
    <dgm:pt modelId="{F56DC48B-8556-4539-9132-51D1B0D68F5D}" type="sibTrans" cxnId="{3FBEF0D9-D526-496B-A7D8-C1FE1AB5A9DE}">
      <dgm:prSet/>
      <dgm:spPr/>
      <dgm:t>
        <a:bodyPr/>
        <a:lstStyle/>
        <a:p>
          <a:endParaRPr lang="en-US"/>
        </a:p>
      </dgm:t>
    </dgm:pt>
    <dgm:pt modelId="{CC8CEA19-0CD0-7C40-9907-BCF1249A52CC}" type="pres">
      <dgm:prSet presAssocID="{025FFEC8-F11B-4C5F-AFB3-7D07EDDAE6CA}" presName="vert0" presStyleCnt="0">
        <dgm:presLayoutVars>
          <dgm:dir/>
          <dgm:animOne val="branch"/>
          <dgm:animLvl val="lvl"/>
        </dgm:presLayoutVars>
      </dgm:prSet>
      <dgm:spPr/>
    </dgm:pt>
    <dgm:pt modelId="{FDF6F7C2-1EB6-8E43-8CF7-DA4101ECE4A1}" type="pres">
      <dgm:prSet presAssocID="{B52DA8B0-F83C-42AA-8AFF-7E296D1B358B}" presName="thickLine" presStyleLbl="alignNode1" presStyleIdx="0" presStyleCnt="5"/>
      <dgm:spPr/>
    </dgm:pt>
    <dgm:pt modelId="{2536AD23-25EA-134D-9013-667917D2BEE9}" type="pres">
      <dgm:prSet presAssocID="{B52DA8B0-F83C-42AA-8AFF-7E296D1B358B}" presName="horz1" presStyleCnt="0"/>
      <dgm:spPr/>
    </dgm:pt>
    <dgm:pt modelId="{13522A91-D2EE-0D4D-91C6-D5BA95A98591}" type="pres">
      <dgm:prSet presAssocID="{B52DA8B0-F83C-42AA-8AFF-7E296D1B358B}" presName="tx1" presStyleLbl="revTx" presStyleIdx="0" presStyleCnt="5"/>
      <dgm:spPr/>
    </dgm:pt>
    <dgm:pt modelId="{BEA7D7D4-5AB1-A14C-A4A7-98D5F3E246DF}" type="pres">
      <dgm:prSet presAssocID="{B52DA8B0-F83C-42AA-8AFF-7E296D1B358B}" presName="vert1" presStyleCnt="0"/>
      <dgm:spPr/>
    </dgm:pt>
    <dgm:pt modelId="{C1F78EF9-8929-4145-B757-C299DE509283}" type="pres">
      <dgm:prSet presAssocID="{D878DD37-578F-432A-9041-FEE9F4089704}" presName="thickLine" presStyleLbl="alignNode1" presStyleIdx="1" presStyleCnt="5"/>
      <dgm:spPr/>
    </dgm:pt>
    <dgm:pt modelId="{425D82A1-39E5-0F4F-B640-72A8B25A98C1}" type="pres">
      <dgm:prSet presAssocID="{D878DD37-578F-432A-9041-FEE9F4089704}" presName="horz1" presStyleCnt="0"/>
      <dgm:spPr/>
    </dgm:pt>
    <dgm:pt modelId="{8E80010B-898B-D34B-97E6-B0A2DB54546A}" type="pres">
      <dgm:prSet presAssocID="{D878DD37-578F-432A-9041-FEE9F4089704}" presName="tx1" presStyleLbl="revTx" presStyleIdx="1" presStyleCnt="5"/>
      <dgm:spPr/>
    </dgm:pt>
    <dgm:pt modelId="{D0FE00D1-CFAA-204C-AB31-1C1292519CD0}" type="pres">
      <dgm:prSet presAssocID="{D878DD37-578F-432A-9041-FEE9F4089704}" presName="vert1" presStyleCnt="0"/>
      <dgm:spPr/>
    </dgm:pt>
    <dgm:pt modelId="{151AD9D1-A372-A54B-B4FC-FA8BDBAA0911}" type="pres">
      <dgm:prSet presAssocID="{0DBF10B6-EAA3-4E56-95C5-468918110A68}" presName="thickLine" presStyleLbl="alignNode1" presStyleIdx="2" presStyleCnt="5"/>
      <dgm:spPr/>
    </dgm:pt>
    <dgm:pt modelId="{B592A3AD-B480-A24E-BFCB-0CA39303F9BC}" type="pres">
      <dgm:prSet presAssocID="{0DBF10B6-EAA3-4E56-95C5-468918110A68}" presName="horz1" presStyleCnt="0"/>
      <dgm:spPr/>
    </dgm:pt>
    <dgm:pt modelId="{9F54893B-CDF2-F745-B1B8-35D9722A0ABB}" type="pres">
      <dgm:prSet presAssocID="{0DBF10B6-EAA3-4E56-95C5-468918110A68}" presName="tx1" presStyleLbl="revTx" presStyleIdx="2" presStyleCnt="5"/>
      <dgm:spPr/>
    </dgm:pt>
    <dgm:pt modelId="{162ACF15-C3DF-CC4E-B3B0-F16D2C888568}" type="pres">
      <dgm:prSet presAssocID="{0DBF10B6-EAA3-4E56-95C5-468918110A68}" presName="vert1" presStyleCnt="0"/>
      <dgm:spPr/>
    </dgm:pt>
    <dgm:pt modelId="{EFFE1DCC-61D3-5745-B990-F5A5A2E43B07}" type="pres">
      <dgm:prSet presAssocID="{75875B26-27BB-4160-8632-2FAF7F949500}" presName="thickLine" presStyleLbl="alignNode1" presStyleIdx="3" presStyleCnt="5"/>
      <dgm:spPr/>
    </dgm:pt>
    <dgm:pt modelId="{F6F8E660-ED91-314E-B967-8F88E4CA4B36}" type="pres">
      <dgm:prSet presAssocID="{75875B26-27BB-4160-8632-2FAF7F949500}" presName="horz1" presStyleCnt="0"/>
      <dgm:spPr/>
    </dgm:pt>
    <dgm:pt modelId="{9B563BE4-FF04-3242-B74E-266BB603E072}" type="pres">
      <dgm:prSet presAssocID="{75875B26-27BB-4160-8632-2FAF7F949500}" presName="tx1" presStyleLbl="revTx" presStyleIdx="3" presStyleCnt="5"/>
      <dgm:spPr/>
    </dgm:pt>
    <dgm:pt modelId="{86F8EEAB-BE5D-6E41-87A5-B1BEADBC442A}" type="pres">
      <dgm:prSet presAssocID="{75875B26-27BB-4160-8632-2FAF7F949500}" presName="vert1" presStyleCnt="0"/>
      <dgm:spPr/>
    </dgm:pt>
    <dgm:pt modelId="{1C018BD9-0597-504A-9A38-F5A71D7F0356}" type="pres">
      <dgm:prSet presAssocID="{8A3B2E69-EDA3-49B7-9144-D15C0CA1FBED}" presName="thickLine" presStyleLbl="alignNode1" presStyleIdx="4" presStyleCnt="5"/>
      <dgm:spPr/>
    </dgm:pt>
    <dgm:pt modelId="{000D799E-29FC-BB41-B70B-DD333A589AFE}" type="pres">
      <dgm:prSet presAssocID="{8A3B2E69-EDA3-49B7-9144-D15C0CA1FBED}" presName="horz1" presStyleCnt="0"/>
      <dgm:spPr/>
    </dgm:pt>
    <dgm:pt modelId="{BCA0C697-C6B1-5C4E-9811-469AA6662357}" type="pres">
      <dgm:prSet presAssocID="{8A3B2E69-EDA3-49B7-9144-D15C0CA1FBED}" presName="tx1" presStyleLbl="revTx" presStyleIdx="4" presStyleCnt="5"/>
      <dgm:spPr/>
    </dgm:pt>
    <dgm:pt modelId="{36A3F162-3420-0046-9265-C4DDE7DDF5A3}" type="pres">
      <dgm:prSet presAssocID="{8A3B2E69-EDA3-49B7-9144-D15C0CA1FBED}" presName="vert1" presStyleCnt="0"/>
      <dgm:spPr/>
    </dgm:pt>
  </dgm:ptLst>
  <dgm:cxnLst>
    <dgm:cxn modelId="{75037413-6950-4413-9EAF-9D27608E6A61}" srcId="{025FFEC8-F11B-4C5F-AFB3-7D07EDDAE6CA}" destId="{75875B26-27BB-4160-8632-2FAF7F949500}" srcOrd="3" destOrd="0" parTransId="{D8672CF1-00F1-4C84-A340-5F76317B97F0}" sibTransId="{E6B4D6CB-12A9-46F4-BC3F-841D8F99EDF1}"/>
    <dgm:cxn modelId="{CADA5F41-0A1B-FE4D-ACCF-DA846B038DA9}" type="presOf" srcId="{D878DD37-578F-432A-9041-FEE9F4089704}" destId="{8E80010B-898B-D34B-97E6-B0A2DB54546A}" srcOrd="0" destOrd="0" presId="urn:microsoft.com/office/officeart/2008/layout/LinedList"/>
    <dgm:cxn modelId="{18C6204B-F75A-B240-A815-D5C8469DDAC3}" type="presOf" srcId="{8A3B2E69-EDA3-49B7-9144-D15C0CA1FBED}" destId="{BCA0C697-C6B1-5C4E-9811-469AA6662357}" srcOrd="0" destOrd="0" presId="urn:microsoft.com/office/officeart/2008/layout/LinedList"/>
    <dgm:cxn modelId="{99E0BC56-248D-2A47-8CA3-EDAABDF268B9}" type="presOf" srcId="{0DBF10B6-EAA3-4E56-95C5-468918110A68}" destId="{9F54893B-CDF2-F745-B1B8-35D9722A0ABB}" srcOrd="0" destOrd="0" presId="urn:microsoft.com/office/officeart/2008/layout/LinedList"/>
    <dgm:cxn modelId="{C70D3757-0263-4D2B-8313-15BA825C30FD}" srcId="{025FFEC8-F11B-4C5F-AFB3-7D07EDDAE6CA}" destId="{B52DA8B0-F83C-42AA-8AFF-7E296D1B358B}" srcOrd="0" destOrd="0" parTransId="{948AE79A-FC32-44E3-A7E4-058569B0C64B}" sibTransId="{DCC10F49-764D-4159-AB2C-75288729B301}"/>
    <dgm:cxn modelId="{95FF1B5D-441B-4F8C-89F3-D751AEF7115F}" srcId="{025FFEC8-F11B-4C5F-AFB3-7D07EDDAE6CA}" destId="{D878DD37-578F-432A-9041-FEE9F4089704}" srcOrd="1" destOrd="0" parTransId="{C1C56E5C-EE1E-485A-8DF9-F4398D8B1D46}" sibTransId="{1EE5B33D-431C-4B5A-A02C-4AD1264BDEDF}"/>
    <dgm:cxn modelId="{FBACB07D-D9AE-124C-894D-EE36586F0E58}" type="presOf" srcId="{B52DA8B0-F83C-42AA-8AFF-7E296D1B358B}" destId="{13522A91-D2EE-0D4D-91C6-D5BA95A98591}" srcOrd="0" destOrd="0" presId="urn:microsoft.com/office/officeart/2008/layout/LinedList"/>
    <dgm:cxn modelId="{3403619B-E366-4CDF-AFC4-6B7E83D000E0}" srcId="{025FFEC8-F11B-4C5F-AFB3-7D07EDDAE6CA}" destId="{0DBF10B6-EAA3-4E56-95C5-468918110A68}" srcOrd="2" destOrd="0" parTransId="{CF46BB1F-2173-4729-9D80-42762979391D}" sibTransId="{F48E0164-9B30-45C7-B44B-659D2C784BDE}"/>
    <dgm:cxn modelId="{4F089CAC-4246-084D-86E4-2AB0B61FC52B}" type="presOf" srcId="{75875B26-27BB-4160-8632-2FAF7F949500}" destId="{9B563BE4-FF04-3242-B74E-266BB603E072}" srcOrd="0" destOrd="0" presId="urn:microsoft.com/office/officeart/2008/layout/LinedList"/>
    <dgm:cxn modelId="{3FBEF0D9-D526-496B-A7D8-C1FE1AB5A9DE}" srcId="{025FFEC8-F11B-4C5F-AFB3-7D07EDDAE6CA}" destId="{8A3B2E69-EDA3-49B7-9144-D15C0CA1FBED}" srcOrd="4" destOrd="0" parTransId="{1A1845B0-9F30-4E2E-B1C4-A26AFB1E4FFE}" sibTransId="{F56DC48B-8556-4539-9132-51D1B0D68F5D}"/>
    <dgm:cxn modelId="{4F5355DB-FD97-0D4E-8F5E-08291EF0B6A1}" type="presOf" srcId="{025FFEC8-F11B-4C5F-AFB3-7D07EDDAE6CA}" destId="{CC8CEA19-0CD0-7C40-9907-BCF1249A52CC}" srcOrd="0" destOrd="0" presId="urn:microsoft.com/office/officeart/2008/layout/LinedList"/>
    <dgm:cxn modelId="{3F6A07AA-CB0A-9D40-903A-EAD3741F23D8}" type="presParOf" srcId="{CC8CEA19-0CD0-7C40-9907-BCF1249A52CC}" destId="{FDF6F7C2-1EB6-8E43-8CF7-DA4101ECE4A1}" srcOrd="0" destOrd="0" presId="urn:microsoft.com/office/officeart/2008/layout/LinedList"/>
    <dgm:cxn modelId="{4DCA113D-4E29-B848-9961-48B132CA7874}" type="presParOf" srcId="{CC8CEA19-0CD0-7C40-9907-BCF1249A52CC}" destId="{2536AD23-25EA-134D-9013-667917D2BEE9}" srcOrd="1" destOrd="0" presId="urn:microsoft.com/office/officeart/2008/layout/LinedList"/>
    <dgm:cxn modelId="{05B2ED67-6F3D-F744-B1B5-2D06689C5ECF}" type="presParOf" srcId="{2536AD23-25EA-134D-9013-667917D2BEE9}" destId="{13522A91-D2EE-0D4D-91C6-D5BA95A98591}" srcOrd="0" destOrd="0" presId="urn:microsoft.com/office/officeart/2008/layout/LinedList"/>
    <dgm:cxn modelId="{A825AE4F-46B3-CB48-A1DC-8E48C6A1B2A2}" type="presParOf" srcId="{2536AD23-25EA-134D-9013-667917D2BEE9}" destId="{BEA7D7D4-5AB1-A14C-A4A7-98D5F3E246DF}" srcOrd="1" destOrd="0" presId="urn:microsoft.com/office/officeart/2008/layout/LinedList"/>
    <dgm:cxn modelId="{CE608CE3-72A8-3D44-B46D-32D98E221474}" type="presParOf" srcId="{CC8CEA19-0CD0-7C40-9907-BCF1249A52CC}" destId="{C1F78EF9-8929-4145-B757-C299DE509283}" srcOrd="2" destOrd="0" presId="urn:microsoft.com/office/officeart/2008/layout/LinedList"/>
    <dgm:cxn modelId="{8FC23AD9-71C9-2846-85BE-C9C7C8E9F4BF}" type="presParOf" srcId="{CC8CEA19-0CD0-7C40-9907-BCF1249A52CC}" destId="{425D82A1-39E5-0F4F-B640-72A8B25A98C1}" srcOrd="3" destOrd="0" presId="urn:microsoft.com/office/officeart/2008/layout/LinedList"/>
    <dgm:cxn modelId="{BCDFADED-04FB-8141-8EEF-43162740BFBA}" type="presParOf" srcId="{425D82A1-39E5-0F4F-B640-72A8B25A98C1}" destId="{8E80010B-898B-D34B-97E6-B0A2DB54546A}" srcOrd="0" destOrd="0" presId="urn:microsoft.com/office/officeart/2008/layout/LinedList"/>
    <dgm:cxn modelId="{D3FF15B8-0A6E-B241-8F17-DFA0F2B9848F}" type="presParOf" srcId="{425D82A1-39E5-0F4F-B640-72A8B25A98C1}" destId="{D0FE00D1-CFAA-204C-AB31-1C1292519CD0}" srcOrd="1" destOrd="0" presId="urn:microsoft.com/office/officeart/2008/layout/LinedList"/>
    <dgm:cxn modelId="{2F170295-F4A5-2C45-B050-30D7C8818394}" type="presParOf" srcId="{CC8CEA19-0CD0-7C40-9907-BCF1249A52CC}" destId="{151AD9D1-A372-A54B-B4FC-FA8BDBAA0911}" srcOrd="4" destOrd="0" presId="urn:microsoft.com/office/officeart/2008/layout/LinedList"/>
    <dgm:cxn modelId="{A0F49474-690F-2E41-93C6-4EED3BB818EE}" type="presParOf" srcId="{CC8CEA19-0CD0-7C40-9907-BCF1249A52CC}" destId="{B592A3AD-B480-A24E-BFCB-0CA39303F9BC}" srcOrd="5" destOrd="0" presId="urn:microsoft.com/office/officeart/2008/layout/LinedList"/>
    <dgm:cxn modelId="{0B2B4B33-5F30-9C49-90EA-C240464BE08F}" type="presParOf" srcId="{B592A3AD-B480-A24E-BFCB-0CA39303F9BC}" destId="{9F54893B-CDF2-F745-B1B8-35D9722A0ABB}" srcOrd="0" destOrd="0" presId="urn:microsoft.com/office/officeart/2008/layout/LinedList"/>
    <dgm:cxn modelId="{B83DAB4D-4851-864E-B991-C50E0FA96E27}" type="presParOf" srcId="{B592A3AD-B480-A24E-BFCB-0CA39303F9BC}" destId="{162ACF15-C3DF-CC4E-B3B0-F16D2C888568}" srcOrd="1" destOrd="0" presId="urn:microsoft.com/office/officeart/2008/layout/LinedList"/>
    <dgm:cxn modelId="{20644901-4EE2-D246-B3DB-B730F3A8A0CB}" type="presParOf" srcId="{CC8CEA19-0CD0-7C40-9907-BCF1249A52CC}" destId="{EFFE1DCC-61D3-5745-B990-F5A5A2E43B07}" srcOrd="6" destOrd="0" presId="urn:microsoft.com/office/officeart/2008/layout/LinedList"/>
    <dgm:cxn modelId="{A071A68D-36E0-1248-87E9-9CFFD1D52289}" type="presParOf" srcId="{CC8CEA19-0CD0-7C40-9907-BCF1249A52CC}" destId="{F6F8E660-ED91-314E-B967-8F88E4CA4B36}" srcOrd="7" destOrd="0" presId="urn:microsoft.com/office/officeart/2008/layout/LinedList"/>
    <dgm:cxn modelId="{AB10B20A-191C-814B-9B88-80DED68E1AAD}" type="presParOf" srcId="{F6F8E660-ED91-314E-B967-8F88E4CA4B36}" destId="{9B563BE4-FF04-3242-B74E-266BB603E072}" srcOrd="0" destOrd="0" presId="urn:microsoft.com/office/officeart/2008/layout/LinedList"/>
    <dgm:cxn modelId="{5816A086-6C0E-804C-83FA-3C4BFD32F6B5}" type="presParOf" srcId="{F6F8E660-ED91-314E-B967-8F88E4CA4B36}" destId="{86F8EEAB-BE5D-6E41-87A5-B1BEADBC442A}" srcOrd="1" destOrd="0" presId="urn:microsoft.com/office/officeart/2008/layout/LinedList"/>
    <dgm:cxn modelId="{64D52CE6-4EFF-DC4F-856E-809BDB849CAA}" type="presParOf" srcId="{CC8CEA19-0CD0-7C40-9907-BCF1249A52CC}" destId="{1C018BD9-0597-504A-9A38-F5A71D7F0356}" srcOrd="8" destOrd="0" presId="urn:microsoft.com/office/officeart/2008/layout/LinedList"/>
    <dgm:cxn modelId="{B8C0FFF6-4288-9F4D-8418-7363F1145744}" type="presParOf" srcId="{CC8CEA19-0CD0-7C40-9907-BCF1249A52CC}" destId="{000D799E-29FC-BB41-B70B-DD333A589AFE}" srcOrd="9" destOrd="0" presId="urn:microsoft.com/office/officeart/2008/layout/LinedList"/>
    <dgm:cxn modelId="{83E65C60-E2B3-5448-B725-2B09E8BF07A5}" type="presParOf" srcId="{000D799E-29FC-BB41-B70B-DD333A589AFE}" destId="{BCA0C697-C6B1-5C4E-9811-469AA6662357}" srcOrd="0" destOrd="0" presId="urn:microsoft.com/office/officeart/2008/layout/LinedList"/>
    <dgm:cxn modelId="{E31D6AC2-33BE-634C-B38F-DCEDDA9957C1}" type="presParOf" srcId="{000D799E-29FC-BB41-B70B-DD333A589AFE}" destId="{36A3F162-3420-0046-9265-C4DDE7DDF5A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FE1230-44EA-41F8-B142-9A03DBEDF09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06A2052-B939-492D-B285-91278E947A8A}">
      <dgm:prSet/>
      <dgm:spPr/>
      <dgm:t>
        <a:bodyPr/>
        <a:lstStyle/>
        <a:p>
          <a:r>
            <a:rPr lang="en-US"/>
            <a:t>This presentation was made possible for the Livestock Vaccine Innovation Fund. The Livestock Vaccine Innovation Fund is supported by the Bill &amp; Melinda Gates Foundation (BMGF), Global Affairs Canada (GAC), and Canada’s International Development Research Center (IDRC).</a:t>
          </a:r>
        </a:p>
      </dgm:t>
    </dgm:pt>
    <dgm:pt modelId="{E7387C87-AB5B-486D-A45E-D642B5C1D6C2}" type="parTrans" cxnId="{B099C2B5-ADA4-48C9-BB89-E6A6359500AA}">
      <dgm:prSet/>
      <dgm:spPr/>
      <dgm:t>
        <a:bodyPr/>
        <a:lstStyle/>
        <a:p>
          <a:endParaRPr lang="en-US"/>
        </a:p>
      </dgm:t>
    </dgm:pt>
    <dgm:pt modelId="{28172CA2-808E-4549-81AE-649AC3A0DBBE}" type="sibTrans" cxnId="{B099C2B5-ADA4-48C9-BB89-E6A6359500AA}">
      <dgm:prSet/>
      <dgm:spPr/>
      <dgm:t>
        <a:bodyPr/>
        <a:lstStyle/>
        <a:p>
          <a:endParaRPr lang="en-US"/>
        </a:p>
      </dgm:t>
    </dgm:pt>
    <dgm:pt modelId="{F1C24FF6-C9D5-4BE6-8B07-148D5C0A6441}">
      <dgm:prSet/>
      <dgm:spPr/>
      <dgm:t>
        <a:bodyPr/>
        <a:lstStyle/>
        <a:p>
          <a:r>
            <a:rPr lang="en-US"/>
            <a:t>The views expressed herein do not necessarily represent those of IDRC or its Board of Governors.</a:t>
          </a:r>
        </a:p>
      </dgm:t>
    </dgm:pt>
    <dgm:pt modelId="{B9464EBA-CD19-4CCA-9A95-0D3D51CD0EF7}" type="parTrans" cxnId="{6CEAA837-7411-4A6C-8CEF-B2E92B1C063B}">
      <dgm:prSet/>
      <dgm:spPr/>
      <dgm:t>
        <a:bodyPr/>
        <a:lstStyle/>
        <a:p>
          <a:endParaRPr lang="en-US"/>
        </a:p>
      </dgm:t>
    </dgm:pt>
    <dgm:pt modelId="{8A6BCF48-DDB3-4F80-9AA4-60C049D6A26C}" type="sibTrans" cxnId="{6CEAA837-7411-4A6C-8CEF-B2E92B1C063B}">
      <dgm:prSet/>
      <dgm:spPr/>
      <dgm:t>
        <a:bodyPr/>
        <a:lstStyle/>
        <a:p>
          <a:endParaRPr lang="en-US"/>
        </a:p>
      </dgm:t>
    </dgm:pt>
    <dgm:pt modelId="{57027E46-4826-1640-B702-3458526F2522}" type="pres">
      <dgm:prSet presAssocID="{E1FE1230-44EA-41F8-B142-9A03DBEDF099}" presName="vert0" presStyleCnt="0">
        <dgm:presLayoutVars>
          <dgm:dir/>
          <dgm:animOne val="branch"/>
          <dgm:animLvl val="lvl"/>
        </dgm:presLayoutVars>
      </dgm:prSet>
      <dgm:spPr/>
    </dgm:pt>
    <dgm:pt modelId="{E891BA0D-3526-0D41-A46D-E2985157BD26}" type="pres">
      <dgm:prSet presAssocID="{406A2052-B939-492D-B285-91278E947A8A}" presName="thickLine" presStyleLbl="alignNode1" presStyleIdx="0" presStyleCnt="2"/>
      <dgm:spPr/>
    </dgm:pt>
    <dgm:pt modelId="{4BCDA044-0439-3444-99CD-250CFD91EDAE}" type="pres">
      <dgm:prSet presAssocID="{406A2052-B939-492D-B285-91278E947A8A}" presName="horz1" presStyleCnt="0"/>
      <dgm:spPr/>
    </dgm:pt>
    <dgm:pt modelId="{1995C05C-1B58-7B48-92E3-64FE8147231D}" type="pres">
      <dgm:prSet presAssocID="{406A2052-B939-492D-B285-91278E947A8A}" presName="tx1" presStyleLbl="revTx" presStyleIdx="0" presStyleCnt="2"/>
      <dgm:spPr/>
    </dgm:pt>
    <dgm:pt modelId="{281C201A-4DF7-DD43-97D3-8922C237D61B}" type="pres">
      <dgm:prSet presAssocID="{406A2052-B939-492D-B285-91278E947A8A}" presName="vert1" presStyleCnt="0"/>
      <dgm:spPr/>
    </dgm:pt>
    <dgm:pt modelId="{F89173CA-49F8-D14A-9841-B78E5BB4D736}" type="pres">
      <dgm:prSet presAssocID="{F1C24FF6-C9D5-4BE6-8B07-148D5C0A6441}" presName="thickLine" presStyleLbl="alignNode1" presStyleIdx="1" presStyleCnt="2"/>
      <dgm:spPr/>
    </dgm:pt>
    <dgm:pt modelId="{BF15881A-696F-2D48-9D4E-D7479F67E393}" type="pres">
      <dgm:prSet presAssocID="{F1C24FF6-C9D5-4BE6-8B07-148D5C0A6441}" presName="horz1" presStyleCnt="0"/>
      <dgm:spPr/>
    </dgm:pt>
    <dgm:pt modelId="{FD137FBF-AB97-9E4A-A8DE-EACAEF351C02}" type="pres">
      <dgm:prSet presAssocID="{F1C24FF6-C9D5-4BE6-8B07-148D5C0A6441}" presName="tx1" presStyleLbl="revTx" presStyleIdx="1" presStyleCnt="2"/>
      <dgm:spPr/>
    </dgm:pt>
    <dgm:pt modelId="{133C3C1D-2E5C-E64C-B705-11CDE5283645}" type="pres">
      <dgm:prSet presAssocID="{F1C24FF6-C9D5-4BE6-8B07-148D5C0A6441}" presName="vert1" presStyleCnt="0"/>
      <dgm:spPr/>
    </dgm:pt>
  </dgm:ptLst>
  <dgm:cxnLst>
    <dgm:cxn modelId="{6CEAA837-7411-4A6C-8CEF-B2E92B1C063B}" srcId="{E1FE1230-44EA-41F8-B142-9A03DBEDF099}" destId="{F1C24FF6-C9D5-4BE6-8B07-148D5C0A6441}" srcOrd="1" destOrd="0" parTransId="{B9464EBA-CD19-4CCA-9A95-0D3D51CD0EF7}" sibTransId="{8A6BCF48-DDB3-4F80-9AA4-60C049D6A26C}"/>
    <dgm:cxn modelId="{A5497940-DAFC-A643-89C9-5987000B3DB9}" type="presOf" srcId="{406A2052-B939-492D-B285-91278E947A8A}" destId="{1995C05C-1B58-7B48-92E3-64FE8147231D}" srcOrd="0" destOrd="0" presId="urn:microsoft.com/office/officeart/2008/layout/LinedList"/>
    <dgm:cxn modelId="{B30A7245-320B-204A-BF9A-FC88B97F1F4A}" type="presOf" srcId="{E1FE1230-44EA-41F8-B142-9A03DBEDF099}" destId="{57027E46-4826-1640-B702-3458526F2522}" srcOrd="0" destOrd="0" presId="urn:microsoft.com/office/officeart/2008/layout/LinedList"/>
    <dgm:cxn modelId="{B099C2B5-ADA4-48C9-BB89-E6A6359500AA}" srcId="{E1FE1230-44EA-41F8-B142-9A03DBEDF099}" destId="{406A2052-B939-492D-B285-91278E947A8A}" srcOrd="0" destOrd="0" parTransId="{E7387C87-AB5B-486D-A45E-D642B5C1D6C2}" sibTransId="{28172CA2-808E-4549-81AE-649AC3A0DBBE}"/>
    <dgm:cxn modelId="{814B01F3-20BB-2543-A19C-AF55D465A0D1}" type="presOf" srcId="{F1C24FF6-C9D5-4BE6-8B07-148D5C0A6441}" destId="{FD137FBF-AB97-9E4A-A8DE-EACAEF351C02}" srcOrd="0" destOrd="0" presId="urn:microsoft.com/office/officeart/2008/layout/LinedList"/>
    <dgm:cxn modelId="{89C3F7F0-0008-494D-B5C0-B3AECB4B5F36}" type="presParOf" srcId="{57027E46-4826-1640-B702-3458526F2522}" destId="{E891BA0D-3526-0D41-A46D-E2985157BD26}" srcOrd="0" destOrd="0" presId="urn:microsoft.com/office/officeart/2008/layout/LinedList"/>
    <dgm:cxn modelId="{7CD89025-A8CB-7648-AC50-71D0BE3EBE69}" type="presParOf" srcId="{57027E46-4826-1640-B702-3458526F2522}" destId="{4BCDA044-0439-3444-99CD-250CFD91EDAE}" srcOrd="1" destOrd="0" presId="urn:microsoft.com/office/officeart/2008/layout/LinedList"/>
    <dgm:cxn modelId="{163699AE-C438-C84D-9581-2EC68E9C0950}" type="presParOf" srcId="{4BCDA044-0439-3444-99CD-250CFD91EDAE}" destId="{1995C05C-1B58-7B48-92E3-64FE8147231D}" srcOrd="0" destOrd="0" presId="urn:microsoft.com/office/officeart/2008/layout/LinedList"/>
    <dgm:cxn modelId="{1DA2C9B1-35B1-104D-86FA-C1CF47AEC518}" type="presParOf" srcId="{4BCDA044-0439-3444-99CD-250CFD91EDAE}" destId="{281C201A-4DF7-DD43-97D3-8922C237D61B}" srcOrd="1" destOrd="0" presId="urn:microsoft.com/office/officeart/2008/layout/LinedList"/>
    <dgm:cxn modelId="{B11952DA-FDD4-6E48-8F97-B470335088EF}" type="presParOf" srcId="{57027E46-4826-1640-B702-3458526F2522}" destId="{F89173CA-49F8-D14A-9841-B78E5BB4D736}" srcOrd="2" destOrd="0" presId="urn:microsoft.com/office/officeart/2008/layout/LinedList"/>
    <dgm:cxn modelId="{8005295E-2DE5-3846-B891-2691B9B50E02}" type="presParOf" srcId="{57027E46-4826-1640-B702-3458526F2522}" destId="{BF15881A-696F-2D48-9D4E-D7479F67E393}" srcOrd="3" destOrd="0" presId="urn:microsoft.com/office/officeart/2008/layout/LinedList"/>
    <dgm:cxn modelId="{F19AD014-C85A-E34A-8D88-BBDF8949B6EC}" type="presParOf" srcId="{BF15881A-696F-2D48-9D4E-D7479F67E393}" destId="{FD137FBF-AB97-9E4A-A8DE-EACAEF351C02}" srcOrd="0" destOrd="0" presId="urn:microsoft.com/office/officeart/2008/layout/LinedList"/>
    <dgm:cxn modelId="{9C9914D2-7C02-FB42-B1F0-841753E9F4EF}" type="presParOf" srcId="{BF15881A-696F-2D48-9D4E-D7479F67E393}" destId="{133C3C1D-2E5C-E64C-B705-11CDE528364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CC07A-A861-204B-AF79-45DF7CA59A87}">
      <dsp:nvSpPr>
        <dsp:cNvPr id="0" name=""/>
        <dsp:cNvSpPr/>
      </dsp:nvSpPr>
      <dsp:spPr>
        <a:xfrm>
          <a:off x="0" y="52324"/>
          <a:ext cx="6578523" cy="156417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Livestock sector is a highly gendered space</a:t>
          </a:r>
        </a:p>
      </dsp:txBody>
      <dsp:txXfrm>
        <a:off x="76357" y="128681"/>
        <a:ext cx="6425809" cy="1411464"/>
      </dsp:txXfrm>
    </dsp:sp>
    <dsp:sp modelId="{D3E35750-CC3B-DC49-8225-07AE2B0F3510}">
      <dsp:nvSpPr>
        <dsp:cNvPr id="0" name=""/>
        <dsp:cNvSpPr/>
      </dsp:nvSpPr>
      <dsp:spPr>
        <a:xfrm>
          <a:off x="0" y="1697142"/>
          <a:ext cx="6578523" cy="1564178"/>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Technical and gender issues of vaccine access/use are only part of the problem</a:t>
          </a:r>
        </a:p>
      </dsp:txBody>
      <dsp:txXfrm>
        <a:off x="76357" y="1773499"/>
        <a:ext cx="6425809" cy="1411464"/>
      </dsp:txXfrm>
    </dsp:sp>
    <dsp:sp modelId="{20C63DE4-E98E-7C4A-8251-6E9FAA36A179}">
      <dsp:nvSpPr>
        <dsp:cNvPr id="0" name=""/>
        <dsp:cNvSpPr/>
      </dsp:nvSpPr>
      <dsp:spPr>
        <a:xfrm>
          <a:off x="0" y="3341960"/>
          <a:ext cx="6578523" cy="156417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Focus on small ruminants and poultry, which are highly valuable to women and marginalized communities</a:t>
          </a:r>
        </a:p>
      </dsp:txBody>
      <dsp:txXfrm>
        <a:off x="76357" y="3418317"/>
        <a:ext cx="6425809" cy="1411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6F7C2-1EB6-8E43-8CF7-DA4101ECE4A1}">
      <dsp:nvSpPr>
        <dsp:cNvPr id="0" name=""/>
        <dsp:cNvSpPr/>
      </dsp:nvSpPr>
      <dsp:spPr>
        <a:xfrm>
          <a:off x="0" y="559"/>
          <a:ext cx="53849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522A91-D2EE-0D4D-91C6-D5BA95A98591}">
      <dsp:nvSpPr>
        <dsp:cNvPr id="0" name=""/>
        <dsp:cNvSpPr/>
      </dsp:nvSpPr>
      <dsp:spPr>
        <a:xfrm>
          <a:off x="0" y="559"/>
          <a:ext cx="5384992" cy="916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chemeClr val="bg1"/>
              </a:solidFill>
            </a:rPr>
            <a:t>Karamoja Sub – a PPR disease hotspot</a:t>
          </a:r>
        </a:p>
      </dsp:txBody>
      <dsp:txXfrm>
        <a:off x="0" y="559"/>
        <a:ext cx="5384992" cy="916299"/>
      </dsp:txXfrm>
    </dsp:sp>
    <dsp:sp modelId="{C1F78EF9-8929-4145-B757-C299DE509283}">
      <dsp:nvSpPr>
        <dsp:cNvPr id="0" name=""/>
        <dsp:cNvSpPr/>
      </dsp:nvSpPr>
      <dsp:spPr>
        <a:xfrm>
          <a:off x="0" y="916858"/>
          <a:ext cx="538499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80010B-898B-D34B-97E6-B0A2DB54546A}">
      <dsp:nvSpPr>
        <dsp:cNvPr id="0" name=""/>
        <dsp:cNvSpPr/>
      </dsp:nvSpPr>
      <dsp:spPr>
        <a:xfrm>
          <a:off x="0" y="916858"/>
          <a:ext cx="5384992" cy="916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chemeClr val="bg1"/>
              </a:solidFill>
            </a:rPr>
            <a:t>PPR vaccine is imported by government and international organizations</a:t>
          </a:r>
        </a:p>
      </dsp:txBody>
      <dsp:txXfrm>
        <a:off x="0" y="916858"/>
        <a:ext cx="5384992" cy="916299"/>
      </dsp:txXfrm>
    </dsp:sp>
    <dsp:sp modelId="{151AD9D1-A372-A54B-B4FC-FA8BDBAA0911}">
      <dsp:nvSpPr>
        <dsp:cNvPr id="0" name=""/>
        <dsp:cNvSpPr/>
      </dsp:nvSpPr>
      <dsp:spPr>
        <a:xfrm>
          <a:off x="0" y="1833157"/>
          <a:ext cx="538499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4893B-CDF2-F745-B1B8-35D9722A0ABB}">
      <dsp:nvSpPr>
        <dsp:cNvPr id="0" name=""/>
        <dsp:cNvSpPr/>
      </dsp:nvSpPr>
      <dsp:spPr>
        <a:xfrm>
          <a:off x="0" y="1833157"/>
          <a:ext cx="5384992" cy="916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chemeClr val="bg1"/>
              </a:solidFill>
            </a:rPr>
            <a:t>No private sector</a:t>
          </a:r>
        </a:p>
      </dsp:txBody>
      <dsp:txXfrm>
        <a:off x="0" y="1833157"/>
        <a:ext cx="5384992" cy="916299"/>
      </dsp:txXfrm>
    </dsp:sp>
    <dsp:sp modelId="{EFFE1DCC-61D3-5745-B990-F5A5A2E43B07}">
      <dsp:nvSpPr>
        <dsp:cNvPr id="0" name=""/>
        <dsp:cNvSpPr/>
      </dsp:nvSpPr>
      <dsp:spPr>
        <a:xfrm>
          <a:off x="0" y="2749457"/>
          <a:ext cx="538499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563BE4-FF04-3242-B74E-266BB603E072}">
      <dsp:nvSpPr>
        <dsp:cNvPr id="0" name=""/>
        <dsp:cNvSpPr/>
      </dsp:nvSpPr>
      <dsp:spPr>
        <a:xfrm>
          <a:off x="0" y="2749457"/>
          <a:ext cx="5384992" cy="916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chemeClr val="bg1"/>
              </a:solidFill>
            </a:rPr>
            <a:t>CAHWs are key for livestock vaccinations</a:t>
          </a:r>
        </a:p>
      </dsp:txBody>
      <dsp:txXfrm>
        <a:off x="0" y="2749457"/>
        <a:ext cx="5384992" cy="916299"/>
      </dsp:txXfrm>
    </dsp:sp>
    <dsp:sp modelId="{1C018BD9-0597-504A-9A38-F5A71D7F0356}">
      <dsp:nvSpPr>
        <dsp:cNvPr id="0" name=""/>
        <dsp:cNvSpPr/>
      </dsp:nvSpPr>
      <dsp:spPr>
        <a:xfrm>
          <a:off x="0" y="3665756"/>
          <a:ext cx="538499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A0C697-C6B1-5C4E-9811-469AA6662357}">
      <dsp:nvSpPr>
        <dsp:cNvPr id="0" name=""/>
        <dsp:cNvSpPr/>
      </dsp:nvSpPr>
      <dsp:spPr>
        <a:xfrm>
          <a:off x="0" y="3665756"/>
          <a:ext cx="5384992" cy="916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chemeClr val="bg1"/>
              </a:solidFill>
            </a:rPr>
            <a:t>Women are systematically left out on the lower nodes of the value chain</a:t>
          </a:r>
        </a:p>
      </dsp:txBody>
      <dsp:txXfrm>
        <a:off x="0" y="3665756"/>
        <a:ext cx="5384992" cy="9162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1BA0D-3526-0D41-A46D-E2985157BD26}">
      <dsp:nvSpPr>
        <dsp:cNvPr id="0" name=""/>
        <dsp:cNvSpPr/>
      </dsp:nvSpPr>
      <dsp:spPr>
        <a:xfrm>
          <a:off x="0" y="0"/>
          <a:ext cx="748541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95C05C-1B58-7B48-92E3-64FE8147231D}">
      <dsp:nvSpPr>
        <dsp:cNvPr id="0" name=""/>
        <dsp:cNvSpPr/>
      </dsp:nvSpPr>
      <dsp:spPr>
        <a:xfrm>
          <a:off x="0" y="0"/>
          <a:ext cx="7485413" cy="1226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This presentation was made possible for the Livestock Vaccine Innovation Fund. The Livestock Vaccine Innovation Fund is supported by the Bill &amp; Melinda Gates Foundation (BMGF), Global Affairs Canada (GAC), and Canada’s International Development Research Center (IDRC).</a:t>
          </a:r>
        </a:p>
      </dsp:txBody>
      <dsp:txXfrm>
        <a:off x="0" y="0"/>
        <a:ext cx="7485413" cy="1226343"/>
      </dsp:txXfrm>
    </dsp:sp>
    <dsp:sp modelId="{F89173CA-49F8-D14A-9841-B78E5BB4D736}">
      <dsp:nvSpPr>
        <dsp:cNvPr id="0" name=""/>
        <dsp:cNvSpPr/>
      </dsp:nvSpPr>
      <dsp:spPr>
        <a:xfrm>
          <a:off x="0" y="1226343"/>
          <a:ext cx="748541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137FBF-AB97-9E4A-A8DE-EACAEF351C02}">
      <dsp:nvSpPr>
        <dsp:cNvPr id="0" name=""/>
        <dsp:cNvSpPr/>
      </dsp:nvSpPr>
      <dsp:spPr>
        <a:xfrm>
          <a:off x="0" y="1226343"/>
          <a:ext cx="7485413" cy="1226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The views expressed herein do not necessarily represent those of IDRC or its Board of Governors.</a:t>
          </a:r>
        </a:p>
      </dsp:txBody>
      <dsp:txXfrm>
        <a:off x="0" y="1226343"/>
        <a:ext cx="7485413" cy="12263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1B54B2-A886-6242-AE32-916D50231AFE}" type="datetimeFigureOut">
              <a:rPr lang="en-US" smtClean="0"/>
              <a:t>10/3/21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463BBA-FCE6-9347-B72F-8F937B2433D0}" type="slidenum">
              <a:rPr lang="en-US" smtClean="0"/>
              <a:t>‹#›</a:t>
            </a:fld>
            <a:endParaRPr lang="en-US"/>
          </a:p>
        </p:txBody>
      </p:sp>
    </p:spTree>
    <p:extLst>
      <p:ext uri="{BB962C8B-B14F-4D97-AF65-F5344CB8AC3E}">
        <p14:creationId xmlns:p14="http://schemas.microsoft.com/office/powerpoint/2010/main" val="1613985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Adi Gangga, 2019</a:t>
            </a:r>
          </a:p>
        </p:txBody>
      </p:sp>
      <p:sp>
        <p:nvSpPr>
          <p:cNvPr id="4" name="Slide Number Placeholder 3"/>
          <p:cNvSpPr>
            <a:spLocks noGrp="1"/>
          </p:cNvSpPr>
          <p:nvPr>
            <p:ph type="sldNum" sz="quarter" idx="5"/>
          </p:nvPr>
        </p:nvSpPr>
        <p:spPr/>
        <p:txBody>
          <a:bodyPr/>
          <a:lstStyle/>
          <a:p>
            <a:fld id="{21463BBA-FCE6-9347-B72F-8F937B2433D0}" type="slidenum">
              <a:rPr lang="en-US" smtClean="0"/>
              <a:t>1</a:t>
            </a:fld>
            <a:endParaRPr lang="en-US"/>
          </a:p>
        </p:txBody>
      </p:sp>
    </p:spTree>
    <p:extLst>
      <p:ext uri="{BB962C8B-B14F-4D97-AF65-F5344CB8AC3E}">
        <p14:creationId xmlns:p14="http://schemas.microsoft.com/office/powerpoint/2010/main" val="265470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Nargiza Ludgate, 2020</a:t>
            </a:r>
          </a:p>
        </p:txBody>
      </p:sp>
      <p:sp>
        <p:nvSpPr>
          <p:cNvPr id="4" name="Slide Number Placeholder 3"/>
          <p:cNvSpPr>
            <a:spLocks noGrp="1"/>
          </p:cNvSpPr>
          <p:nvPr>
            <p:ph type="sldNum" sz="quarter" idx="5"/>
          </p:nvPr>
        </p:nvSpPr>
        <p:spPr/>
        <p:txBody>
          <a:bodyPr/>
          <a:lstStyle/>
          <a:p>
            <a:fld id="{21463BBA-FCE6-9347-B72F-8F937B2433D0}" type="slidenum">
              <a:rPr lang="en-US" smtClean="0"/>
              <a:t>12</a:t>
            </a:fld>
            <a:endParaRPr lang="en-US"/>
          </a:p>
        </p:txBody>
      </p:sp>
    </p:spTree>
    <p:extLst>
      <p:ext uri="{BB962C8B-B14F-4D97-AF65-F5344CB8AC3E}">
        <p14:creationId xmlns:p14="http://schemas.microsoft.com/office/powerpoint/2010/main" val="4472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D25563B9-0159-024A-AD2F-23CF5138E9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2AF3F4A4-15DF-3E4B-9541-44C1F0EF8D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KE" altLang="en-KE"/>
          </a:p>
        </p:txBody>
      </p:sp>
      <p:sp>
        <p:nvSpPr>
          <p:cNvPr id="24579" name="Slide Number Placeholder 3">
            <a:extLst>
              <a:ext uri="{FF2B5EF4-FFF2-40B4-BE49-F238E27FC236}">
                <a16:creationId xmlns:a16="http://schemas.microsoft.com/office/drawing/2014/main" id="{11FED1E8-989D-A74F-86EA-62E8223E45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D01CC4C-12AA-4A46-8A38-3357CDFDA867}" type="slidenum">
              <a:rPr lang="en-GB" altLang="en-KE" smtClean="0">
                <a:latin typeface="Calibri" panose="020F0502020204030204" pitchFamily="34" charset="0"/>
              </a:rPr>
              <a:pPr/>
              <a:t>13</a:t>
            </a:fld>
            <a:endParaRPr lang="en-GB" altLang="en-KE">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The title of our presentation is systemic transformational change and empowerment for the women small holder farmers through engagement of key critical partners., In this model we use outcome mapping as a tool to  analyze the systems that are barriers across the vaccine value chain, and develop opportunities to create an enabling environment that will sustain outcomes at scale after the project has ended.</a:t>
            </a:r>
            <a:endParaRPr lang="en-US" dirty="0"/>
          </a:p>
        </p:txBody>
      </p:sp>
      <p:sp>
        <p:nvSpPr>
          <p:cNvPr id="4" name="Slide Number Placeholder 3"/>
          <p:cNvSpPr>
            <a:spLocks noGrp="1"/>
          </p:cNvSpPr>
          <p:nvPr>
            <p:ph type="sldNum" sz="quarter" idx="10"/>
          </p:nvPr>
        </p:nvSpPr>
        <p:spPr/>
        <p:txBody>
          <a:bodyPr/>
          <a:lstStyle/>
          <a:p>
            <a:fld id="{4B991FB7-F228-EC49-8EE8-8D37248CB8F4}" type="slidenum">
              <a:rPr lang="en-US" smtClean="0"/>
              <a:t>25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500"/>
              </a:spcBef>
              <a:spcAft>
                <a:spcPts val="0"/>
              </a:spcAft>
              <a:buFont typeface="Symbol" panose="05050102010706020507" pitchFamily="18" charset="2"/>
              <a:buNone/>
            </a:pPr>
            <a:r>
              <a:rPr lang="en-US" dirty="0"/>
              <a:t>We have created two models.</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0" dirty="0">
                <a:solidFill>
                  <a:srgbClr val="000000"/>
                </a:solidFill>
                <a:effectLst/>
                <a:latin typeface="Times New Roman" panose="02020603050405020304" pitchFamily="18" charset="0"/>
                <a:ea typeface="Times New Roman" panose="02020603050405020304" pitchFamily="18" charset="0"/>
              </a:rPr>
              <a:t>Model 1: A women-centered private sector delivery model for vaccines (tested mostly in Uganda and numbers bumped up slightly in Kenya).</a:t>
            </a:r>
            <a:r>
              <a:rPr lang="en-US" sz="1800" b="0" dirty="0">
                <a:solidFill>
                  <a:schemeClr val="tx1"/>
                </a:solidFill>
                <a:effectLst/>
                <a:latin typeface="Times New Roman" panose="02020603050405020304" pitchFamily="18" charset="0"/>
                <a:ea typeface="Times New Roman" panose="02020603050405020304" pitchFamily="18" charset="0"/>
              </a:rPr>
              <a:t> </a:t>
            </a:r>
            <a:r>
              <a:rPr lang="en-US" sz="1800" b="0" dirty="0">
                <a:solidFill>
                  <a:srgbClr val="000000"/>
                </a:solidFill>
                <a:effectLst/>
                <a:latin typeface="Times New Roman" panose="02020603050405020304" pitchFamily="18" charset="0"/>
                <a:ea typeface="Times New Roman" panose="02020603050405020304" pitchFamily="18" charset="0"/>
              </a:rPr>
              <a:t>Model 2: A demand creation model (tested in Rwanda). </a:t>
            </a:r>
            <a:endParaRPr lang="en-US" sz="1800" b="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8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These models target women’s individual and collective processes which address issues of entrepreneurship, self-reliance, and cooperation to challenge power structures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They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potentially beneficial to women small holder farmers along the VVC as end users, entrepreneurs, service providers </a:t>
            </a:r>
            <a:r>
              <a:rPr lang="en-US" sz="18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and distributors.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991FB7-F228-EC49-8EE8-8D37248CB8F4}" type="slidenum">
              <a:rPr lang="en-US" smtClean="0"/>
              <a:t>27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Our theoretical framework focuses on the interrelations between our women small holder farmers and the other key players in the vaccine value chain (VVC).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dirty="0"/>
              <a:t>We look at the vaccine value chain as an ecosystem of many actors, each one of them contributing to our ultimate vison of women empowerment a</a:t>
            </a:r>
            <a:r>
              <a:rPr lang="en-US" sz="1200" dirty="0">
                <a:solidFill>
                  <a:prstClr val="black"/>
                </a:solidFill>
                <a:latin typeface="Calibri" panose="020F0502020204030204" pitchFamily="34" charset="0"/>
                <a:ea typeface="Calibri" panose="020F0502020204030204" pitchFamily="34" charset="0"/>
                <a:cs typeface="Calibri" panose="020F0502020204030204" pitchFamily="34" charset="0"/>
              </a:rPr>
              <a:t>long the VVC where women’s capabilities (skills, education, health) and agency (participation, voices, influence) are strengthened.</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991FB7-F228-EC49-8EE8-8D37248CB8F4}" type="slidenum">
              <a:rPr lang="en-US" smtClean="0"/>
              <a:t>28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Kenya VVC stakeholder map for poultry  value chain Consumers Market Regulators</a:t>
            </a:r>
          </a:p>
          <a:p>
            <a:endParaRPr lang="en-US" dirty="0"/>
          </a:p>
          <a:p>
            <a:r>
              <a:rPr lang="en-US" dirty="0"/>
              <a:t>SIDAI Africa Limited – Big business similar to an agrovet but bigger and assist with training and franchising </a:t>
            </a:r>
          </a:p>
          <a:p>
            <a:r>
              <a:rPr lang="en-US" dirty="0"/>
              <a:t>K’LIFT – NGO that offers credit for animal health businesses </a:t>
            </a:r>
          </a:p>
          <a:p>
            <a:r>
              <a:rPr lang="en-US" dirty="0"/>
              <a:t>Big corporations need to develop social responsibility </a:t>
            </a:r>
          </a:p>
          <a:p>
            <a:endParaRPr lang="en-US" dirty="0"/>
          </a:p>
        </p:txBody>
      </p:sp>
      <p:sp>
        <p:nvSpPr>
          <p:cNvPr id="4" name="Slide Number Placeholder 3"/>
          <p:cNvSpPr>
            <a:spLocks noGrp="1"/>
          </p:cNvSpPr>
          <p:nvPr>
            <p:ph type="sldNum" sz="quarter" idx="5"/>
          </p:nvPr>
        </p:nvSpPr>
        <p:spPr/>
        <p:txBody>
          <a:bodyPr/>
          <a:lstStyle/>
          <a:p>
            <a:fld id="{E416DB25-F076-4FB8-AAFE-17D12CF85CFB}" type="slidenum">
              <a:rPr lang="en-US" smtClean="0"/>
              <a:t>29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we analyze the capacities of key actors, recognize what drives them, and incentives and based on tat </a:t>
            </a:r>
            <a:r>
              <a:rPr lang="en-US" dirty="0" err="1"/>
              <a:t>dentify</a:t>
            </a:r>
            <a:r>
              <a:rPr lang="en-US" dirty="0"/>
              <a:t> gender dimensions and viable entry points into the LVVC</a:t>
            </a:r>
          </a:p>
        </p:txBody>
      </p:sp>
      <p:sp>
        <p:nvSpPr>
          <p:cNvPr id="4" name="Slide Number Placeholder 3"/>
          <p:cNvSpPr>
            <a:spLocks noGrp="1"/>
          </p:cNvSpPr>
          <p:nvPr>
            <p:ph type="sldNum" sz="quarter" idx="5"/>
          </p:nvPr>
        </p:nvSpPr>
        <p:spPr/>
        <p:txBody>
          <a:bodyPr/>
          <a:lstStyle/>
          <a:p>
            <a:fld id="{4B991FB7-F228-EC49-8EE8-8D37248CB8F4}" type="slidenum">
              <a:rPr lang="en-US" smtClean="0"/>
              <a:t>30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Theory of change, creating allies and an enabling environment is important. For sustainability  </a:t>
            </a:r>
            <a:r>
              <a:rPr lang="en-US" dirty="0">
                <a:solidFill>
                  <a:srgbClr val="FF0000"/>
                </a:solidFill>
              </a:rPr>
              <a:t>Go over outcomes and impacts and </a:t>
            </a:r>
            <a:r>
              <a:rPr lang="en-US" dirty="0" err="1">
                <a:solidFill>
                  <a:srgbClr val="FF0000"/>
                </a:solidFill>
              </a:rPr>
              <a:t>pont</a:t>
            </a:r>
            <a:r>
              <a:rPr lang="en-US" dirty="0">
                <a:solidFill>
                  <a:srgbClr val="FF0000"/>
                </a:solidFill>
              </a:rPr>
              <a:t> out the </a:t>
            </a:r>
            <a:r>
              <a:rPr lang="en-US" dirty="0" err="1">
                <a:solidFill>
                  <a:srgbClr val="FF0000"/>
                </a:solidFill>
              </a:rPr>
              <a:t>crtica</a:t>
            </a:r>
            <a:r>
              <a:rPr lang="en-US" dirty="0">
                <a:solidFill>
                  <a:srgbClr val="FF0000"/>
                </a:solidFill>
              </a:rPr>
              <a:t> partners included- governance structures, private sector men as </a:t>
            </a:r>
            <a:r>
              <a:rPr lang="en-US" dirty="0" err="1">
                <a:solidFill>
                  <a:srgbClr val="FF0000"/>
                </a:solidFill>
              </a:rPr>
              <a:t>womens</a:t>
            </a:r>
            <a:r>
              <a:rPr lang="en-US" dirty="0">
                <a:solidFill>
                  <a:srgbClr val="FF0000"/>
                </a:solidFill>
              </a:rPr>
              <a:t> support, policy makers, vaccine deliverers and users</a:t>
            </a:r>
          </a:p>
        </p:txBody>
      </p:sp>
      <p:sp>
        <p:nvSpPr>
          <p:cNvPr id="4" name="Slide Number Placeholder 3"/>
          <p:cNvSpPr>
            <a:spLocks noGrp="1"/>
          </p:cNvSpPr>
          <p:nvPr>
            <p:ph type="sldNum" sz="quarter" idx="5"/>
          </p:nvPr>
        </p:nvSpPr>
        <p:spPr/>
        <p:txBody>
          <a:bodyPr/>
          <a:lstStyle/>
          <a:p>
            <a:fld id="{4B991FB7-F228-EC49-8EE8-8D37248CB8F4}" type="slidenum">
              <a:rPr lang="en-US" smtClean="0"/>
              <a:t>31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engaged different critical partners. As above –then explain how you did it in Kenya through stakeholder meetings, having hem deliver trainings, help in develop materials and do community visits together</a:t>
            </a:r>
          </a:p>
        </p:txBody>
      </p:sp>
      <p:sp>
        <p:nvSpPr>
          <p:cNvPr id="4" name="Slide Number Placeholder 3"/>
          <p:cNvSpPr>
            <a:spLocks noGrp="1"/>
          </p:cNvSpPr>
          <p:nvPr>
            <p:ph type="sldNum" sz="quarter" idx="5"/>
          </p:nvPr>
        </p:nvSpPr>
        <p:spPr/>
        <p:txBody>
          <a:bodyPr/>
          <a:lstStyle/>
          <a:p>
            <a:fld id="{4B991FB7-F228-EC49-8EE8-8D37248CB8F4}" type="slidenum">
              <a:rPr lang="en-US" smtClean="0"/>
              <a:t>35</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7A9E93-1CF9-41B0-B0FC-BFF3F664AAAA}" type="slidenum">
              <a:rPr lang="en-US" smtClean="0"/>
              <a:t>38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21463BBA-FCE6-9347-B72F-8F937B2433D0}" type="slidenum">
              <a:rPr lang="en-US" smtClean="0"/>
              <a:t>2</a:t>
            </a:fld>
            <a:endParaRPr lang="en-US"/>
          </a:p>
        </p:txBody>
      </p:sp>
    </p:spTree>
    <p:extLst>
      <p:ext uri="{BB962C8B-B14F-4D97-AF65-F5344CB8AC3E}">
        <p14:creationId xmlns:p14="http://schemas.microsoft.com/office/powerpoint/2010/main" val="4201123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7A9E93-1CF9-41B0-B0FC-BFF3F664AAAA}" type="slidenum">
              <a:rPr lang="en-US" smtClean="0"/>
              <a:t>39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61BC49-39CE-45C8-B84E-84F52CA7532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57970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63BBA-FCE6-9347-B72F-8F937B2433D0}" type="slidenum">
              <a:rPr lang="en-US" smtClean="0"/>
              <a:t>4</a:t>
            </a:fld>
            <a:endParaRPr lang="en-US"/>
          </a:p>
        </p:txBody>
      </p:sp>
    </p:spTree>
    <p:extLst>
      <p:ext uri="{BB962C8B-B14F-4D97-AF65-F5344CB8AC3E}">
        <p14:creationId xmlns:p14="http://schemas.microsoft.com/office/powerpoint/2010/main" val="300313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463BBA-FCE6-9347-B72F-8F937B2433D0}" type="slidenum">
              <a:rPr lang="en-US" smtClean="0"/>
              <a:t>5</a:t>
            </a:fld>
            <a:endParaRPr lang="en-US"/>
          </a:p>
        </p:txBody>
      </p:sp>
    </p:spTree>
    <p:extLst>
      <p:ext uri="{BB962C8B-B14F-4D97-AF65-F5344CB8AC3E}">
        <p14:creationId xmlns:p14="http://schemas.microsoft.com/office/powerpoint/2010/main" val="1152486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154D62-D7A5-D248-8B93-7A8623E1000B}" type="slidenum">
              <a:rPr lang="en-US" smtClean="0"/>
              <a:pPr/>
              <a:t>6</a:t>
            </a:fld>
            <a:endParaRPr lang="en-US" dirty="0"/>
          </a:p>
        </p:txBody>
      </p:sp>
    </p:spTree>
    <p:extLst>
      <p:ext uri="{BB962C8B-B14F-4D97-AF65-F5344CB8AC3E}">
        <p14:creationId xmlns:p14="http://schemas.microsoft.com/office/powerpoint/2010/main" val="2301590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t>
            </a:r>
            <a:r>
              <a:rPr lang="en-US" sz="1200" dirty="0">
                <a:solidFill>
                  <a:schemeClr val="bg2"/>
                </a:solidFill>
              </a:rPr>
              <a:t>Pierre William Blanc, 2019</a:t>
            </a:r>
            <a:endParaRPr lang="en-US" dirty="0"/>
          </a:p>
        </p:txBody>
      </p:sp>
      <p:sp>
        <p:nvSpPr>
          <p:cNvPr id="4" name="Slide Number Placeholder 3"/>
          <p:cNvSpPr>
            <a:spLocks noGrp="1"/>
          </p:cNvSpPr>
          <p:nvPr>
            <p:ph type="sldNum" sz="quarter" idx="5"/>
          </p:nvPr>
        </p:nvSpPr>
        <p:spPr/>
        <p:txBody>
          <a:bodyPr/>
          <a:lstStyle/>
          <a:p>
            <a:fld id="{21463BBA-FCE6-9347-B72F-8F937B2433D0}" type="slidenum">
              <a:rPr lang="en-US" smtClean="0"/>
              <a:t>7</a:t>
            </a:fld>
            <a:endParaRPr lang="en-US"/>
          </a:p>
        </p:txBody>
      </p:sp>
    </p:spTree>
    <p:extLst>
      <p:ext uri="{BB962C8B-B14F-4D97-AF65-F5344CB8AC3E}">
        <p14:creationId xmlns:p14="http://schemas.microsoft.com/office/powerpoint/2010/main" val="2728506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Daniel Acosta, 2018</a:t>
            </a:r>
          </a:p>
        </p:txBody>
      </p:sp>
      <p:sp>
        <p:nvSpPr>
          <p:cNvPr id="4" name="Slide Number Placeholder 3"/>
          <p:cNvSpPr>
            <a:spLocks noGrp="1"/>
          </p:cNvSpPr>
          <p:nvPr>
            <p:ph type="sldNum" sz="quarter" idx="5"/>
          </p:nvPr>
        </p:nvSpPr>
        <p:spPr/>
        <p:txBody>
          <a:bodyPr/>
          <a:lstStyle/>
          <a:p>
            <a:fld id="{21463BBA-FCE6-9347-B72F-8F937B2433D0}" type="slidenum">
              <a:rPr lang="en-US" smtClean="0"/>
              <a:t>8</a:t>
            </a:fld>
            <a:endParaRPr lang="en-US"/>
          </a:p>
        </p:txBody>
      </p:sp>
    </p:spTree>
    <p:extLst>
      <p:ext uri="{BB962C8B-B14F-4D97-AF65-F5344CB8AC3E}">
        <p14:creationId xmlns:p14="http://schemas.microsoft.com/office/powerpoint/2010/main" val="3717802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Nargiza Ludgate</a:t>
            </a:r>
          </a:p>
        </p:txBody>
      </p:sp>
      <p:sp>
        <p:nvSpPr>
          <p:cNvPr id="4" name="Slide Number Placeholder 3"/>
          <p:cNvSpPr>
            <a:spLocks noGrp="1"/>
          </p:cNvSpPr>
          <p:nvPr>
            <p:ph type="sldNum" sz="quarter" idx="5"/>
          </p:nvPr>
        </p:nvSpPr>
        <p:spPr/>
        <p:txBody>
          <a:bodyPr/>
          <a:lstStyle/>
          <a:p>
            <a:fld id="{21463BBA-FCE6-9347-B72F-8F937B2433D0}" type="slidenum">
              <a:rPr lang="en-US" smtClean="0"/>
              <a:t>9</a:t>
            </a:fld>
            <a:endParaRPr lang="en-US"/>
          </a:p>
        </p:txBody>
      </p:sp>
    </p:spTree>
    <p:extLst>
      <p:ext uri="{BB962C8B-B14F-4D97-AF65-F5344CB8AC3E}">
        <p14:creationId xmlns:p14="http://schemas.microsoft.com/office/powerpoint/2010/main" val="3274289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Daniel Acosta, 2018</a:t>
            </a:r>
          </a:p>
        </p:txBody>
      </p:sp>
      <p:sp>
        <p:nvSpPr>
          <p:cNvPr id="4" name="Slide Number Placeholder 3"/>
          <p:cNvSpPr>
            <a:spLocks noGrp="1"/>
          </p:cNvSpPr>
          <p:nvPr>
            <p:ph type="sldNum" sz="quarter" idx="5"/>
          </p:nvPr>
        </p:nvSpPr>
        <p:spPr/>
        <p:txBody>
          <a:bodyPr/>
          <a:lstStyle/>
          <a:p>
            <a:fld id="{21463BBA-FCE6-9347-B72F-8F937B2433D0}" type="slidenum">
              <a:rPr lang="en-US" smtClean="0"/>
              <a:t>11</a:t>
            </a:fld>
            <a:endParaRPr lang="en-US"/>
          </a:p>
        </p:txBody>
      </p:sp>
    </p:spTree>
    <p:extLst>
      <p:ext uri="{BB962C8B-B14F-4D97-AF65-F5344CB8AC3E}">
        <p14:creationId xmlns:p14="http://schemas.microsoft.com/office/powerpoint/2010/main" val="77905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698-5499-9840-BDE6-B0D1A25FBD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0E2CC9-5AFB-114A-A1C0-CEE805C2D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6B5209-6F22-F943-85B6-18EBDC3AF8F0}"/>
              </a:ext>
            </a:extLst>
          </p:cNvPr>
          <p:cNvSpPr>
            <a:spLocks noGrp="1"/>
          </p:cNvSpPr>
          <p:nvPr>
            <p:ph type="dt" sz="half" idx="10"/>
          </p:nvPr>
        </p:nvSpPr>
        <p:spPr/>
        <p:txBody>
          <a:bodyPr/>
          <a:lstStyle/>
          <a:p>
            <a:fld id="{75B0D89C-5AAC-2147-952A-F7E76D6657F8}" type="datetimeFigureOut">
              <a:rPr lang="en-US" smtClean="0"/>
              <a:t>10/3/21</a:t>
            </a:fld>
            <a:endParaRPr lang="en-US"/>
          </a:p>
        </p:txBody>
      </p:sp>
      <p:sp>
        <p:nvSpPr>
          <p:cNvPr id="5" name="Footer Placeholder 4">
            <a:extLst>
              <a:ext uri="{FF2B5EF4-FFF2-40B4-BE49-F238E27FC236}">
                <a16:creationId xmlns:a16="http://schemas.microsoft.com/office/drawing/2014/main" id="{9FAC3FFB-EE68-4D45-986F-4220638C5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AD089-EF71-9D45-8DC9-BDC4900CEEA8}"/>
              </a:ext>
            </a:extLst>
          </p:cNvPr>
          <p:cNvSpPr>
            <a:spLocks noGrp="1"/>
          </p:cNvSpPr>
          <p:nvPr>
            <p:ph type="sldNum" sz="quarter" idx="12"/>
          </p:nvPr>
        </p:nvSpPr>
        <p:spPr/>
        <p:txBody>
          <a:bodyPr/>
          <a:lstStyle/>
          <a:p>
            <a:fld id="{71C47B7B-7678-6D47-9ABB-AFB4AEEC4644}" type="slidenum">
              <a:rPr lang="en-US" smtClean="0"/>
              <a:t>‹#›</a:t>
            </a:fld>
            <a:endParaRPr lang="en-US"/>
          </a:p>
        </p:txBody>
      </p:sp>
    </p:spTree>
    <p:extLst>
      <p:ext uri="{BB962C8B-B14F-4D97-AF65-F5344CB8AC3E}">
        <p14:creationId xmlns:p14="http://schemas.microsoft.com/office/powerpoint/2010/main" val="721366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D8A3-D9A6-854E-B295-ABCE820480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F35C51-B1D9-4948-A80E-A5C1D19ACD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8C628-46E8-F148-A2C8-C7C6C1784D86}"/>
              </a:ext>
            </a:extLst>
          </p:cNvPr>
          <p:cNvSpPr>
            <a:spLocks noGrp="1"/>
          </p:cNvSpPr>
          <p:nvPr>
            <p:ph type="dt" sz="half" idx="10"/>
          </p:nvPr>
        </p:nvSpPr>
        <p:spPr/>
        <p:txBody>
          <a:bodyPr/>
          <a:lstStyle/>
          <a:p>
            <a:fld id="{75B0D89C-5AAC-2147-952A-F7E76D6657F8}" type="datetimeFigureOut">
              <a:rPr lang="en-US" smtClean="0"/>
              <a:t>10/3/21</a:t>
            </a:fld>
            <a:endParaRPr lang="en-US"/>
          </a:p>
        </p:txBody>
      </p:sp>
      <p:sp>
        <p:nvSpPr>
          <p:cNvPr id="5" name="Footer Placeholder 4">
            <a:extLst>
              <a:ext uri="{FF2B5EF4-FFF2-40B4-BE49-F238E27FC236}">
                <a16:creationId xmlns:a16="http://schemas.microsoft.com/office/drawing/2014/main" id="{099E002F-C21B-394F-A641-1A6850D13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D30D8-F1A8-9741-8266-AFAD26373FB3}"/>
              </a:ext>
            </a:extLst>
          </p:cNvPr>
          <p:cNvSpPr>
            <a:spLocks noGrp="1"/>
          </p:cNvSpPr>
          <p:nvPr>
            <p:ph type="sldNum" sz="quarter" idx="12"/>
          </p:nvPr>
        </p:nvSpPr>
        <p:spPr/>
        <p:txBody>
          <a:bodyPr/>
          <a:lstStyle/>
          <a:p>
            <a:fld id="{71C47B7B-7678-6D47-9ABB-AFB4AEEC4644}" type="slidenum">
              <a:rPr lang="en-US" smtClean="0"/>
              <a:t>‹#›</a:t>
            </a:fld>
            <a:endParaRPr lang="en-US"/>
          </a:p>
        </p:txBody>
      </p:sp>
    </p:spTree>
    <p:extLst>
      <p:ext uri="{BB962C8B-B14F-4D97-AF65-F5344CB8AC3E}">
        <p14:creationId xmlns:p14="http://schemas.microsoft.com/office/powerpoint/2010/main" val="1755106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46B10A-CBF0-1B43-A33D-68F91CEE87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066A79-BCEE-1A4D-BFD8-50A7DC843E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42E53-6506-BB44-B340-B971E10F180E}"/>
              </a:ext>
            </a:extLst>
          </p:cNvPr>
          <p:cNvSpPr>
            <a:spLocks noGrp="1"/>
          </p:cNvSpPr>
          <p:nvPr>
            <p:ph type="dt" sz="half" idx="10"/>
          </p:nvPr>
        </p:nvSpPr>
        <p:spPr/>
        <p:txBody>
          <a:bodyPr/>
          <a:lstStyle/>
          <a:p>
            <a:fld id="{75B0D89C-5AAC-2147-952A-F7E76D6657F8}" type="datetimeFigureOut">
              <a:rPr lang="en-US" smtClean="0"/>
              <a:t>10/3/21</a:t>
            </a:fld>
            <a:endParaRPr lang="en-US"/>
          </a:p>
        </p:txBody>
      </p:sp>
      <p:sp>
        <p:nvSpPr>
          <p:cNvPr id="5" name="Footer Placeholder 4">
            <a:extLst>
              <a:ext uri="{FF2B5EF4-FFF2-40B4-BE49-F238E27FC236}">
                <a16:creationId xmlns:a16="http://schemas.microsoft.com/office/drawing/2014/main" id="{3F96973A-32AE-0D4B-B26E-BF1691890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9E7F3-2C88-CE4F-9F1F-FCF13A4970DA}"/>
              </a:ext>
            </a:extLst>
          </p:cNvPr>
          <p:cNvSpPr>
            <a:spLocks noGrp="1"/>
          </p:cNvSpPr>
          <p:nvPr>
            <p:ph type="sldNum" sz="quarter" idx="12"/>
          </p:nvPr>
        </p:nvSpPr>
        <p:spPr/>
        <p:txBody>
          <a:bodyPr/>
          <a:lstStyle/>
          <a:p>
            <a:fld id="{71C47B7B-7678-6D47-9ABB-AFB4AEEC4644}" type="slidenum">
              <a:rPr lang="en-US" smtClean="0"/>
              <a:t>‹#›</a:t>
            </a:fld>
            <a:endParaRPr lang="en-US"/>
          </a:p>
        </p:txBody>
      </p:sp>
    </p:spTree>
    <p:extLst>
      <p:ext uri="{BB962C8B-B14F-4D97-AF65-F5344CB8AC3E}">
        <p14:creationId xmlns:p14="http://schemas.microsoft.com/office/powerpoint/2010/main" val="3038614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age 1">
    <p:spTree>
      <p:nvGrpSpPr>
        <p:cNvPr id="1" name=""/>
        <p:cNvGrpSpPr/>
        <p:nvPr/>
      </p:nvGrpSpPr>
      <p:grpSpPr>
        <a:xfrm>
          <a:off x="0" y="0"/>
          <a:ext cx="0" cy="0"/>
          <a:chOff x="0" y="0"/>
          <a:chExt cx="0" cy="0"/>
        </a:xfrm>
      </p:grpSpPr>
      <p:grpSp>
        <p:nvGrpSpPr>
          <p:cNvPr id="3" name="Group 1">
            <a:extLst>
              <a:ext uri="{FF2B5EF4-FFF2-40B4-BE49-F238E27FC236}">
                <a16:creationId xmlns:a16="http://schemas.microsoft.com/office/drawing/2014/main" id="{C263954A-2299-BA49-95D4-E8C04234B5B1}"/>
              </a:ext>
            </a:extLst>
          </p:cNvPr>
          <p:cNvGrpSpPr>
            <a:grpSpLocks/>
          </p:cNvGrpSpPr>
          <p:nvPr/>
        </p:nvGrpSpPr>
        <p:grpSpPr bwMode="auto">
          <a:xfrm>
            <a:off x="0" y="6813550"/>
            <a:ext cx="12192000" cy="50800"/>
            <a:chOff x="0" y="6813551"/>
            <a:chExt cx="12192000" cy="50800"/>
          </a:xfrm>
        </p:grpSpPr>
        <p:sp>
          <p:nvSpPr>
            <p:cNvPr id="5" name="Rectangle 4">
              <a:extLst>
                <a:ext uri="{FF2B5EF4-FFF2-40B4-BE49-F238E27FC236}">
                  <a16:creationId xmlns:a16="http://schemas.microsoft.com/office/drawing/2014/main" id="{708966A6-F4B1-2A4E-BCF7-4A0ED13CD4F3}"/>
                </a:ext>
              </a:extLst>
            </p:cNvPr>
            <p:cNvSpPr/>
            <p:nvPr/>
          </p:nvSpPr>
          <p:spPr>
            <a:xfrm rot="5400000">
              <a:off x="9545638" y="5954713"/>
              <a:ext cx="50800" cy="1768475"/>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n-US" dirty="0"/>
            </a:p>
          </p:txBody>
        </p:sp>
        <p:sp>
          <p:nvSpPr>
            <p:cNvPr id="6" name="Rectangle 5">
              <a:extLst>
                <a:ext uri="{FF2B5EF4-FFF2-40B4-BE49-F238E27FC236}">
                  <a16:creationId xmlns:a16="http://schemas.microsoft.com/office/drawing/2014/main" id="{146EB4FE-CA6F-FA4A-A64E-AE97A87DC205}"/>
                </a:ext>
              </a:extLst>
            </p:cNvPr>
            <p:cNvSpPr/>
            <p:nvPr/>
          </p:nvSpPr>
          <p:spPr>
            <a:xfrm rot="5400000">
              <a:off x="11282363" y="5954713"/>
              <a:ext cx="50800" cy="1768475"/>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05BB8223-AA0B-9548-B594-7267CE0B187A}"/>
                </a:ext>
              </a:extLst>
            </p:cNvPr>
            <p:cNvSpPr/>
            <p:nvPr/>
          </p:nvSpPr>
          <p:spPr>
            <a:xfrm rot="5400000">
              <a:off x="7807326" y="5954713"/>
              <a:ext cx="50800" cy="1768475"/>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D7A91E66-86E5-E846-9D4D-B6D0C419371F}"/>
                </a:ext>
              </a:extLst>
            </p:cNvPr>
            <p:cNvSpPr/>
            <p:nvPr/>
          </p:nvSpPr>
          <p:spPr>
            <a:xfrm rot="5400000">
              <a:off x="6070601" y="5954713"/>
              <a:ext cx="50800" cy="1768475"/>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B943BE3D-9E3C-8F41-B650-38F814366134}"/>
                </a:ext>
              </a:extLst>
            </p:cNvPr>
            <p:cNvSpPr/>
            <p:nvPr/>
          </p:nvSpPr>
          <p:spPr>
            <a:xfrm rot="5400000">
              <a:off x="4333876" y="5954713"/>
              <a:ext cx="50800" cy="1768475"/>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a:extLst>
                <a:ext uri="{FF2B5EF4-FFF2-40B4-BE49-F238E27FC236}">
                  <a16:creationId xmlns:a16="http://schemas.microsoft.com/office/drawing/2014/main" id="{5A37F4F4-B8BE-3C4F-8BF9-1CE5001E4BE8}"/>
                </a:ext>
              </a:extLst>
            </p:cNvPr>
            <p:cNvSpPr/>
            <p:nvPr/>
          </p:nvSpPr>
          <p:spPr>
            <a:xfrm rot="5400000">
              <a:off x="2596357" y="5953919"/>
              <a:ext cx="50800" cy="177006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a:extLst>
                <a:ext uri="{FF2B5EF4-FFF2-40B4-BE49-F238E27FC236}">
                  <a16:creationId xmlns:a16="http://schemas.microsoft.com/office/drawing/2014/main" id="{F7E11B8E-8E1C-814E-8B1B-E8B14A122774}"/>
                </a:ext>
              </a:extLst>
            </p:cNvPr>
            <p:cNvSpPr/>
            <p:nvPr/>
          </p:nvSpPr>
          <p:spPr>
            <a:xfrm rot="5400000">
              <a:off x="858838" y="5954713"/>
              <a:ext cx="50800" cy="1768475"/>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12" name="TextBox 9">
            <a:extLst>
              <a:ext uri="{FF2B5EF4-FFF2-40B4-BE49-F238E27FC236}">
                <a16:creationId xmlns:a16="http://schemas.microsoft.com/office/drawing/2014/main" id="{05C3ECAE-6AA4-EC4F-81B2-FD31224B3C20}"/>
              </a:ext>
            </a:extLst>
          </p:cNvPr>
          <p:cNvSpPr txBox="1">
            <a:spLocks noChangeArrowheads="1"/>
          </p:cNvSpPr>
          <p:nvPr/>
        </p:nvSpPr>
        <p:spPr bwMode="auto">
          <a:xfrm>
            <a:off x="9788525" y="1744663"/>
            <a:ext cx="16795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KE" sz="1000" i="1">
                <a:solidFill>
                  <a:srgbClr val="7F7F7F"/>
                </a:solidFill>
                <a:latin typeface="Calibri" panose="020F0502020204030204" pitchFamily="34" charset="0"/>
                <a:cs typeface="Calibri" panose="020F0502020204030204" pitchFamily="34" charset="0"/>
              </a:rPr>
              <a:t>Better lives through livestock</a:t>
            </a:r>
          </a:p>
        </p:txBody>
      </p:sp>
      <p:pic>
        <p:nvPicPr>
          <p:cNvPr id="14" name="Picture 11">
            <a:extLst>
              <a:ext uri="{FF2B5EF4-FFF2-40B4-BE49-F238E27FC236}">
                <a16:creationId xmlns:a16="http://schemas.microsoft.com/office/drawing/2014/main" id="{7C76D6E1-23CD-7943-AC38-FA212503C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85788" y="3043238"/>
            <a:ext cx="10113962" cy="7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a:extLst>
              <a:ext uri="{FF2B5EF4-FFF2-40B4-BE49-F238E27FC236}">
                <a16:creationId xmlns:a16="http://schemas.microsoft.com/office/drawing/2014/main" id="{417D4FD1-42F9-3A4A-AA57-53223C7CF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3" y="5753100"/>
            <a:ext cx="1354137"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585590" y="1630891"/>
            <a:ext cx="10688137" cy="1390342"/>
          </a:xfrm>
          <a:prstGeom prst="rect">
            <a:avLst/>
          </a:prstGeom>
        </p:spPr>
        <p:txBody>
          <a:bodyPr>
            <a:normAutofit/>
          </a:bodyPr>
          <a:lstStyle>
            <a:lvl1pPr>
              <a:defRPr>
                <a:solidFill>
                  <a:srgbClr val="712C3D"/>
                </a:solidFill>
              </a:defRPr>
            </a:lvl1pPr>
          </a:lstStyle>
          <a:p>
            <a:r>
              <a:rPr lang="en-US"/>
              <a:t>Click to edit Master title style</a:t>
            </a:r>
            <a:endParaRPr lang="en-US" dirty="0"/>
          </a:p>
        </p:txBody>
      </p:sp>
      <p:pic>
        <p:nvPicPr>
          <p:cNvPr id="16" name="Picture 15" descr="Map&#10;&#10;Description automatically generated">
            <a:extLst>
              <a:ext uri="{FF2B5EF4-FFF2-40B4-BE49-F238E27FC236}">
                <a16:creationId xmlns:a16="http://schemas.microsoft.com/office/drawing/2014/main" id="{FD67BD51-5A47-5242-8079-0409A32463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21634" y="-99195"/>
            <a:ext cx="2956232" cy="2091508"/>
          </a:xfrm>
          <a:prstGeom prst="rect">
            <a:avLst/>
          </a:prstGeom>
        </p:spPr>
      </p:pic>
    </p:spTree>
    <p:extLst>
      <p:ext uri="{BB962C8B-B14F-4D97-AF65-F5344CB8AC3E}">
        <p14:creationId xmlns:p14="http://schemas.microsoft.com/office/powerpoint/2010/main" val="3296079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tandard no images">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94998332-1027-1B43-828E-42D842F7DE46}"/>
              </a:ext>
            </a:extLst>
          </p:cNvPr>
          <p:cNvSpPr txBox="1">
            <a:spLocks noChangeArrowheads="1"/>
          </p:cNvSpPr>
          <p:nvPr/>
        </p:nvSpPr>
        <p:spPr bwMode="auto">
          <a:xfrm>
            <a:off x="11391900" y="125413"/>
            <a:ext cx="641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1FEDC722-3714-FC4F-994F-785F669A5585}" type="slidenum">
              <a:rPr lang="en-GB" altLang="en-KE" sz="1200">
                <a:solidFill>
                  <a:srgbClr val="762123"/>
                </a:solidFill>
                <a:latin typeface="Calibri" panose="020F0502020204030204" pitchFamily="34" charset="0"/>
                <a:cs typeface="Calibri" panose="020F0502020204030204" pitchFamily="34" charset="0"/>
              </a:rPr>
              <a:pPr algn="r" eaLnBrk="1" hangingPunct="1"/>
              <a:t>‹#›</a:t>
            </a:fld>
            <a:endParaRPr lang="en-GB" altLang="en-KE" sz="1200">
              <a:solidFill>
                <a:srgbClr val="762123"/>
              </a:solidFill>
              <a:latin typeface="Calibri" panose="020F0502020204030204" pitchFamily="34" charset="0"/>
              <a:cs typeface="Calibri" panose="020F0502020204030204" pitchFamily="34" charset="0"/>
            </a:endParaRPr>
          </a:p>
        </p:txBody>
      </p:sp>
      <p:grpSp>
        <p:nvGrpSpPr>
          <p:cNvPr id="5" name="Group 2">
            <a:extLst>
              <a:ext uri="{FF2B5EF4-FFF2-40B4-BE49-F238E27FC236}">
                <a16:creationId xmlns:a16="http://schemas.microsoft.com/office/drawing/2014/main" id="{0E580650-7AB0-B449-96A8-DFCCA1131579}"/>
              </a:ext>
            </a:extLst>
          </p:cNvPr>
          <p:cNvGrpSpPr>
            <a:grpSpLocks/>
          </p:cNvGrpSpPr>
          <p:nvPr/>
        </p:nvGrpSpPr>
        <p:grpSpPr bwMode="auto">
          <a:xfrm>
            <a:off x="0" y="6813550"/>
            <a:ext cx="12192000" cy="50800"/>
            <a:chOff x="0" y="6813551"/>
            <a:chExt cx="12192000" cy="50800"/>
          </a:xfrm>
        </p:grpSpPr>
        <p:sp>
          <p:nvSpPr>
            <p:cNvPr id="6" name="Rectangle 5">
              <a:extLst>
                <a:ext uri="{FF2B5EF4-FFF2-40B4-BE49-F238E27FC236}">
                  <a16:creationId xmlns:a16="http://schemas.microsoft.com/office/drawing/2014/main" id="{3579ADA3-D3B1-EF44-B760-ACF7ED1DF884}"/>
                </a:ext>
              </a:extLst>
            </p:cNvPr>
            <p:cNvSpPr/>
            <p:nvPr/>
          </p:nvSpPr>
          <p:spPr>
            <a:xfrm rot="5400000">
              <a:off x="9545638" y="5954713"/>
              <a:ext cx="50800" cy="1768475"/>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n-US" dirty="0"/>
            </a:p>
          </p:txBody>
        </p:sp>
        <p:sp>
          <p:nvSpPr>
            <p:cNvPr id="7" name="Rectangle 6">
              <a:extLst>
                <a:ext uri="{FF2B5EF4-FFF2-40B4-BE49-F238E27FC236}">
                  <a16:creationId xmlns:a16="http://schemas.microsoft.com/office/drawing/2014/main" id="{B0036C7B-1FCD-3942-B000-A88352D0C425}"/>
                </a:ext>
              </a:extLst>
            </p:cNvPr>
            <p:cNvSpPr/>
            <p:nvPr/>
          </p:nvSpPr>
          <p:spPr>
            <a:xfrm rot="5400000">
              <a:off x="11282363" y="5954713"/>
              <a:ext cx="50800" cy="1768475"/>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4751301B-D709-6C4E-BE57-F32E515A277E}"/>
                </a:ext>
              </a:extLst>
            </p:cNvPr>
            <p:cNvSpPr/>
            <p:nvPr/>
          </p:nvSpPr>
          <p:spPr>
            <a:xfrm rot="5400000">
              <a:off x="7807326" y="5954713"/>
              <a:ext cx="50800" cy="1768475"/>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6C5B653D-2E9D-6342-B322-AFF6D764DD14}"/>
                </a:ext>
              </a:extLst>
            </p:cNvPr>
            <p:cNvSpPr/>
            <p:nvPr/>
          </p:nvSpPr>
          <p:spPr>
            <a:xfrm rot="5400000">
              <a:off x="6070601" y="5954713"/>
              <a:ext cx="50800" cy="1768475"/>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a:extLst>
                <a:ext uri="{FF2B5EF4-FFF2-40B4-BE49-F238E27FC236}">
                  <a16:creationId xmlns:a16="http://schemas.microsoft.com/office/drawing/2014/main" id="{56A01107-285E-1D48-A6DB-516B675270D3}"/>
                </a:ext>
              </a:extLst>
            </p:cNvPr>
            <p:cNvSpPr/>
            <p:nvPr/>
          </p:nvSpPr>
          <p:spPr>
            <a:xfrm rot="5400000">
              <a:off x="4333876" y="5954713"/>
              <a:ext cx="50800" cy="1768475"/>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Rectangle 11">
              <a:extLst>
                <a:ext uri="{FF2B5EF4-FFF2-40B4-BE49-F238E27FC236}">
                  <a16:creationId xmlns:a16="http://schemas.microsoft.com/office/drawing/2014/main" id="{BE4C2657-3415-6A4C-922E-8F43831F6E69}"/>
                </a:ext>
              </a:extLst>
            </p:cNvPr>
            <p:cNvSpPr/>
            <p:nvPr/>
          </p:nvSpPr>
          <p:spPr>
            <a:xfrm rot="5400000">
              <a:off x="2596357" y="5953919"/>
              <a:ext cx="50800" cy="177006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a:extLst>
                <a:ext uri="{FF2B5EF4-FFF2-40B4-BE49-F238E27FC236}">
                  <a16:creationId xmlns:a16="http://schemas.microsoft.com/office/drawing/2014/main" id="{FB37AB6E-70F0-AB49-B20C-E738CF332B33}"/>
                </a:ext>
              </a:extLst>
            </p:cNvPr>
            <p:cNvSpPr/>
            <p:nvPr/>
          </p:nvSpPr>
          <p:spPr>
            <a:xfrm rot="5400000">
              <a:off x="858838" y="5954713"/>
              <a:ext cx="50800" cy="1768475"/>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4" name="Picture 10">
            <a:extLst>
              <a:ext uri="{FF2B5EF4-FFF2-40B4-BE49-F238E27FC236}">
                <a16:creationId xmlns:a16="http://schemas.microsoft.com/office/drawing/2014/main" id="{4D7B3629-C448-BA43-870B-89F43EB8E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3413" y="6105525"/>
            <a:ext cx="11604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a:extLst>
              <a:ext uri="{FF2B5EF4-FFF2-40B4-BE49-F238E27FC236}">
                <a16:creationId xmlns:a16="http://schemas.microsoft.com/office/drawing/2014/main" id="{7FA58149-9B90-7A41-8D3F-CBFC45704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16013"/>
            <a:ext cx="14605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99965" y="427831"/>
            <a:ext cx="10972800" cy="677955"/>
          </a:xfrm>
          <a:prstGeom prst="rect">
            <a:avLst/>
          </a:prstGeom>
        </p:spPr>
        <p:txBody>
          <a:bodyPr/>
          <a:lstStyle>
            <a:lvl1pPr marL="0" marR="0" indent="0" algn="l" defTabSz="914411" rtl="0" eaLnBrk="1" fontAlgn="base" latinLnBrk="0" hangingPunct="1">
              <a:lnSpc>
                <a:spcPct val="100000"/>
              </a:lnSpc>
              <a:spcBef>
                <a:spcPct val="0"/>
              </a:spcBef>
              <a:spcAft>
                <a:spcPct val="0"/>
              </a:spcAft>
              <a:tabLst/>
              <a:defRPr sz="3600">
                <a:solidFill>
                  <a:srgbClr val="682622"/>
                </a:solidFill>
              </a:defRPr>
            </a:lvl1pPr>
          </a:lstStyle>
          <a:p>
            <a:pPr lvl="0"/>
            <a:r>
              <a:rPr lang="en-US" noProof="0"/>
              <a:t>Click to edit Master title style</a:t>
            </a:r>
          </a:p>
        </p:txBody>
      </p:sp>
      <p:sp>
        <p:nvSpPr>
          <p:cNvPr id="10" name="Content Placeholder 9"/>
          <p:cNvSpPr>
            <a:spLocks noGrp="1"/>
          </p:cNvSpPr>
          <p:nvPr>
            <p:ph sz="quarter" idx="10"/>
          </p:nvPr>
        </p:nvSpPr>
        <p:spPr>
          <a:xfrm>
            <a:off x="609600" y="1601969"/>
            <a:ext cx="10972800" cy="4572000"/>
          </a:xfrm>
          <a:prstGeom prst="rect">
            <a:avLst/>
          </a:prstGeom>
        </p:spPr>
        <p:txBody>
          <a:bodyPr/>
          <a:lstStyle>
            <a:lvl1pPr marL="0" indent="0">
              <a:lnSpc>
                <a:spcPct val="100000"/>
              </a:lnSpc>
              <a:spcBef>
                <a:spcPts val="0"/>
              </a:spcBef>
              <a:spcAft>
                <a:spcPts val="0"/>
              </a:spcAft>
              <a:buNone/>
              <a:defRPr sz="3000"/>
            </a:lvl1pPr>
            <a:lvl2pPr marL="742960" indent="-285753">
              <a:lnSpc>
                <a:spcPct val="100000"/>
              </a:lnSpc>
              <a:spcBef>
                <a:spcPts val="0"/>
              </a:spcBef>
              <a:spcAft>
                <a:spcPts val="0"/>
              </a:spcAft>
              <a:buClr>
                <a:srgbClr val="682622"/>
              </a:buClr>
              <a:buFont typeface="Arial" panose="020B0604020202020204" pitchFamily="34" charset="0"/>
              <a:buChar char="•"/>
              <a:defRPr sz="2600"/>
            </a:lvl2pPr>
            <a:lvl3pPr marL="1143014" indent="-228603">
              <a:lnSpc>
                <a:spcPct val="100000"/>
              </a:lnSpc>
              <a:spcBef>
                <a:spcPts val="0"/>
              </a:spcBef>
              <a:spcAft>
                <a:spcPts val="0"/>
              </a:spcAft>
              <a:buClr>
                <a:srgbClr val="682622"/>
              </a:buClr>
              <a:buFont typeface="Courier New" panose="02070309020205020404" pitchFamily="49" charset="0"/>
              <a:buChar char="o"/>
              <a:defRPr sz="2200"/>
            </a:lvl3pPr>
            <a:lvl4pPr>
              <a:lnSpc>
                <a:spcPct val="100000"/>
              </a:lnSpc>
              <a:spcBef>
                <a:spcPts val="0"/>
              </a:spcBef>
              <a:spcAft>
                <a:spcPts val="0"/>
              </a:spcAft>
              <a:buClr>
                <a:srgbClr val="682622"/>
              </a:buClr>
              <a:defRPr/>
            </a:lvl4pPr>
            <a:lvl5pPr>
              <a:lnSpc>
                <a:spcPct val="100000"/>
              </a:lnSpc>
              <a:spcBef>
                <a:spcPts val="0"/>
              </a:spcBef>
              <a:spcAft>
                <a:spcPts val="0"/>
              </a:spcAft>
              <a:buClr>
                <a:srgbClr val="68262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8905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REEFORM with color line at bottom">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E01E3-DA2F-F84F-B28E-CEC6442C5F54}"/>
              </a:ext>
            </a:extLst>
          </p:cNvPr>
          <p:cNvSpPr txBox="1">
            <a:spLocks noChangeArrowheads="1"/>
          </p:cNvSpPr>
          <p:nvPr/>
        </p:nvSpPr>
        <p:spPr bwMode="auto">
          <a:xfrm>
            <a:off x="11391900" y="125413"/>
            <a:ext cx="641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7B3DA183-37CA-BF44-8637-45CBBA3DC114}" type="slidenum">
              <a:rPr lang="en-GB" altLang="en-KE" sz="1200">
                <a:solidFill>
                  <a:srgbClr val="762123"/>
                </a:solidFill>
                <a:latin typeface="Calibri" panose="020F0502020204030204" pitchFamily="34" charset="0"/>
                <a:cs typeface="Calibri" panose="020F0502020204030204" pitchFamily="34" charset="0"/>
              </a:rPr>
              <a:pPr algn="r" eaLnBrk="1" hangingPunct="1"/>
              <a:t>‹#›</a:t>
            </a:fld>
            <a:endParaRPr lang="en-GB" altLang="en-KE" sz="1200">
              <a:solidFill>
                <a:srgbClr val="762123"/>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8C33C2A3-7CBD-9240-B355-C689A2AD8416}"/>
              </a:ext>
            </a:extLst>
          </p:cNvPr>
          <p:cNvGrpSpPr>
            <a:grpSpLocks/>
          </p:cNvGrpSpPr>
          <p:nvPr/>
        </p:nvGrpSpPr>
        <p:grpSpPr bwMode="auto">
          <a:xfrm>
            <a:off x="0" y="6813550"/>
            <a:ext cx="12192000" cy="50800"/>
            <a:chOff x="0" y="6813551"/>
            <a:chExt cx="12192000" cy="50800"/>
          </a:xfrm>
        </p:grpSpPr>
        <p:sp>
          <p:nvSpPr>
            <p:cNvPr id="4" name="Rectangle 3">
              <a:extLst>
                <a:ext uri="{FF2B5EF4-FFF2-40B4-BE49-F238E27FC236}">
                  <a16:creationId xmlns:a16="http://schemas.microsoft.com/office/drawing/2014/main" id="{6E4DD567-14E9-9747-86F7-8B1314CCA655}"/>
                </a:ext>
              </a:extLst>
            </p:cNvPr>
            <p:cNvSpPr/>
            <p:nvPr/>
          </p:nvSpPr>
          <p:spPr>
            <a:xfrm rot="5400000">
              <a:off x="9545638" y="5954713"/>
              <a:ext cx="50800" cy="1768475"/>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n-US" dirty="0"/>
            </a:p>
          </p:txBody>
        </p:sp>
        <p:sp>
          <p:nvSpPr>
            <p:cNvPr id="5" name="Rectangle 4">
              <a:extLst>
                <a:ext uri="{FF2B5EF4-FFF2-40B4-BE49-F238E27FC236}">
                  <a16:creationId xmlns:a16="http://schemas.microsoft.com/office/drawing/2014/main" id="{9FBA9970-245A-FC41-A9E9-6D32C80E8984}"/>
                </a:ext>
              </a:extLst>
            </p:cNvPr>
            <p:cNvSpPr/>
            <p:nvPr/>
          </p:nvSpPr>
          <p:spPr>
            <a:xfrm rot="5400000">
              <a:off x="11282363" y="5954713"/>
              <a:ext cx="50800" cy="1768475"/>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6E42D156-9061-0346-B096-73F642F8016D}"/>
                </a:ext>
              </a:extLst>
            </p:cNvPr>
            <p:cNvSpPr/>
            <p:nvPr/>
          </p:nvSpPr>
          <p:spPr>
            <a:xfrm rot="5400000">
              <a:off x="7807326" y="5954713"/>
              <a:ext cx="50800" cy="1768475"/>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5E90A061-5C63-6943-A8C7-890687DEADC8}"/>
                </a:ext>
              </a:extLst>
            </p:cNvPr>
            <p:cNvSpPr/>
            <p:nvPr/>
          </p:nvSpPr>
          <p:spPr>
            <a:xfrm rot="5400000">
              <a:off x="6070601" y="5954713"/>
              <a:ext cx="50800" cy="1768475"/>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4B98C101-62C4-5A44-83D3-59E8FF8A34BA}"/>
                </a:ext>
              </a:extLst>
            </p:cNvPr>
            <p:cNvSpPr/>
            <p:nvPr/>
          </p:nvSpPr>
          <p:spPr>
            <a:xfrm rot="5400000">
              <a:off x="4333876" y="5954713"/>
              <a:ext cx="50800" cy="1768475"/>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11F2EF99-67C2-FC47-9CC2-5CB1CE880B84}"/>
                </a:ext>
              </a:extLst>
            </p:cNvPr>
            <p:cNvSpPr/>
            <p:nvPr/>
          </p:nvSpPr>
          <p:spPr>
            <a:xfrm rot="5400000">
              <a:off x="2596357" y="5953919"/>
              <a:ext cx="50800" cy="177006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a:extLst>
                <a:ext uri="{FF2B5EF4-FFF2-40B4-BE49-F238E27FC236}">
                  <a16:creationId xmlns:a16="http://schemas.microsoft.com/office/drawing/2014/main" id="{0F848E36-C604-F644-A2CA-513C2E15212E}"/>
                </a:ext>
              </a:extLst>
            </p:cNvPr>
            <p:cNvSpPr/>
            <p:nvPr/>
          </p:nvSpPr>
          <p:spPr>
            <a:xfrm rot="5400000">
              <a:off x="858838" y="5954713"/>
              <a:ext cx="50800" cy="1768475"/>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1" name="Picture 10">
            <a:extLst>
              <a:ext uri="{FF2B5EF4-FFF2-40B4-BE49-F238E27FC236}">
                <a16:creationId xmlns:a16="http://schemas.microsoft.com/office/drawing/2014/main" id="{A3FFBDF1-8AB4-3E4D-8DFD-F7244FD3A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3413" y="6105525"/>
            <a:ext cx="11604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555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F3396E7A-5B48-1A45-96DD-EF1264B7F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1717675"/>
            <a:ext cx="12888913"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65039200-6EAB-1B4A-A969-C543EB302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3413" y="6105525"/>
            <a:ext cx="11604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p:cNvSpPr>
            <a:spLocks noGrp="1"/>
          </p:cNvSpPr>
          <p:nvPr>
            <p:ph type="body" sz="quarter" idx="10"/>
          </p:nvPr>
        </p:nvSpPr>
        <p:spPr>
          <a:xfrm>
            <a:off x="1213784" y="2911254"/>
            <a:ext cx="9826090" cy="609600"/>
          </a:xfrm>
          <a:prstGeom prst="rect">
            <a:avLst/>
          </a:prstGeom>
        </p:spPr>
        <p:txBody>
          <a:bodyPr>
            <a:normAutofit/>
          </a:bodyPr>
          <a:lstStyle>
            <a:lvl1pPr marL="0" indent="0" algn="ctr">
              <a:buNone/>
              <a:defRPr sz="36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3040811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right image slante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9D4D9171-689E-F946-B535-2F2A6786C549}"/>
              </a:ext>
            </a:extLst>
          </p:cNvPr>
          <p:cNvSpPr txBox="1">
            <a:spLocks noChangeArrowheads="1"/>
          </p:cNvSpPr>
          <p:nvPr/>
        </p:nvSpPr>
        <p:spPr bwMode="auto">
          <a:xfrm>
            <a:off x="11391900" y="125413"/>
            <a:ext cx="641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7D01CF64-9A4C-EE48-93B8-7C698ED83858}" type="slidenum">
              <a:rPr lang="en-GB" altLang="en-KE" sz="1200">
                <a:solidFill>
                  <a:srgbClr val="762123"/>
                </a:solidFill>
                <a:latin typeface="Calibri" panose="020F0502020204030204" pitchFamily="34" charset="0"/>
                <a:cs typeface="Calibri" panose="020F0502020204030204" pitchFamily="34" charset="0"/>
              </a:rPr>
              <a:pPr algn="r" eaLnBrk="1" hangingPunct="1"/>
              <a:t>‹#›</a:t>
            </a:fld>
            <a:endParaRPr lang="en-GB" altLang="en-KE" sz="1200">
              <a:solidFill>
                <a:srgbClr val="762123"/>
              </a:solidFill>
              <a:latin typeface="Calibri" panose="020F0502020204030204" pitchFamily="34" charset="0"/>
              <a:cs typeface="Calibri" panose="020F0502020204030204" pitchFamily="34" charset="0"/>
            </a:endParaRPr>
          </a:p>
        </p:txBody>
      </p:sp>
      <p:grpSp>
        <p:nvGrpSpPr>
          <p:cNvPr id="6" name="Group 2">
            <a:extLst>
              <a:ext uri="{FF2B5EF4-FFF2-40B4-BE49-F238E27FC236}">
                <a16:creationId xmlns:a16="http://schemas.microsoft.com/office/drawing/2014/main" id="{CC3BEA5E-7378-B04C-957C-11AA8770A790}"/>
              </a:ext>
            </a:extLst>
          </p:cNvPr>
          <p:cNvGrpSpPr>
            <a:grpSpLocks/>
          </p:cNvGrpSpPr>
          <p:nvPr/>
        </p:nvGrpSpPr>
        <p:grpSpPr bwMode="auto">
          <a:xfrm>
            <a:off x="0" y="6813550"/>
            <a:ext cx="12192000" cy="50800"/>
            <a:chOff x="0" y="6813551"/>
            <a:chExt cx="12192000" cy="50800"/>
          </a:xfrm>
        </p:grpSpPr>
        <p:sp>
          <p:nvSpPr>
            <p:cNvPr id="7" name="Rectangle 6">
              <a:extLst>
                <a:ext uri="{FF2B5EF4-FFF2-40B4-BE49-F238E27FC236}">
                  <a16:creationId xmlns:a16="http://schemas.microsoft.com/office/drawing/2014/main" id="{0C4781EC-6B8B-7E48-B742-9577A9BC7936}"/>
                </a:ext>
              </a:extLst>
            </p:cNvPr>
            <p:cNvSpPr/>
            <p:nvPr/>
          </p:nvSpPr>
          <p:spPr>
            <a:xfrm rot="5400000">
              <a:off x="9545638" y="5954713"/>
              <a:ext cx="50800" cy="1768475"/>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n-US" dirty="0"/>
            </a:p>
          </p:txBody>
        </p:sp>
        <p:sp>
          <p:nvSpPr>
            <p:cNvPr id="8" name="Rectangle 7">
              <a:extLst>
                <a:ext uri="{FF2B5EF4-FFF2-40B4-BE49-F238E27FC236}">
                  <a16:creationId xmlns:a16="http://schemas.microsoft.com/office/drawing/2014/main" id="{30CEBB53-5194-F346-9AAD-D81901EC1AB8}"/>
                </a:ext>
              </a:extLst>
            </p:cNvPr>
            <p:cNvSpPr/>
            <p:nvPr/>
          </p:nvSpPr>
          <p:spPr>
            <a:xfrm rot="5400000">
              <a:off x="11282363" y="5954713"/>
              <a:ext cx="50800" cy="1768475"/>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B5F88FA9-40B5-A54B-B501-008E530E72C8}"/>
                </a:ext>
              </a:extLst>
            </p:cNvPr>
            <p:cNvSpPr/>
            <p:nvPr/>
          </p:nvSpPr>
          <p:spPr>
            <a:xfrm rot="5400000">
              <a:off x="7807326" y="5954713"/>
              <a:ext cx="50800" cy="1768475"/>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a:extLst>
                <a:ext uri="{FF2B5EF4-FFF2-40B4-BE49-F238E27FC236}">
                  <a16:creationId xmlns:a16="http://schemas.microsoft.com/office/drawing/2014/main" id="{FFC38E16-8B7D-DD41-A81B-52F127084646}"/>
                </a:ext>
              </a:extLst>
            </p:cNvPr>
            <p:cNvSpPr/>
            <p:nvPr/>
          </p:nvSpPr>
          <p:spPr>
            <a:xfrm rot="5400000">
              <a:off x="6070601" y="5954713"/>
              <a:ext cx="50800" cy="1768475"/>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a:extLst>
                <a:ext uri="{FF2B5EF4-FFF2-40B4-BE49-F238E27FC236}">
                  <a16:creationId xmlns:a16="http://schemas.microsoft.com/office/drawing/2014/main" id="{2124BD9D-BBC3-0340-BA9B-FFD1A42F1C5B}"/>
                </a:ext>
              </a:extLst>
            </p:cNvPr>
            <p:cNvSpPr/>
            <p:nvPr/>
          </p:nvSpPr>
          <p:spPr>
            <a:xfrm rot="5400000">
              <a:off x="4333876" y="5954713"/>
              <a:ext cx="50800" cy="1768475"/>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a:extLst>
                <a:ext uri="{FF2B5EF4-FFF2-40B4-BE49-F238E27FC236}">
                  <a16:creationId xmlns:a16="http://schemas.microsoft.com/office/drawing/2014/main" id="{E968A088-B673-2649-B06B-93300DE4386E}"/>
                </a:ext>
              </a:extLst>
            </p:cNvPr>
            <p:cNvSpPr/>
            <p:nvPr/>
          </p:nvSpPr>
          <p:spPr>
            <a:xfrm rot="5400000">
              <a:off x="2596357" y="5953919"/>
              <a:ext cx="50800" cy="177006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ectangle 14">
              <a:extLst>
                <a:ext uri="{FF2B5EF4-FFF2-40B4-BE49-F238E27FC236}">
                  <a16:creationId xmlns:a16="http://schemas.microsoft.com/office/drawing/2014/main" id="{CBAB1250-1BEF-F641-860C-6B7A218516B4}"/>
                </a:ext>
              </a:extLst>
            </p:cNvPr>
            <p:cNvSpPr/>
            <p:nvPr/>
          </p:nvSpPr>
          <p:spPr>
            <a:xfrm rot="5400000">
              <a:off x="858838" y="5954713"/>
              <a:ext cx="50800" cy="1768475"/>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6" name="Picture 10">
            <a:extLst>
              <a:ext uri="{FF2B5EF4-FFF2-40B4-BE49-F238E27FC236}">
                <a16:creationId xmlns:a16="http://schemas.microsoft.com/office/drawing/2014/main" id="{2420AE24-C916-8346-8C68-184C75157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6105525"/>
            <a:ext cx="11604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a:extLst>
              <a:ext uri="{FF2B5EF4-FFF2-40B4-BE49-F238E27FC236}">
                <a16:creationId xmlns:a16="http://schemas.microsoft.com/office/drawing/2014/main" id="{75548CAA-FC40-6546-A60C-77AF0501B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16013"/>
            <a:ext cx="14605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7847771" y="25399"/>
            <a:ext cx="4344229" cy="6813551"/>
          </a:xfrm>
          <a:custGeom>
            <a:avLst/>
            <a:gdLst>
              <a:gd name="connsiteX0" fmla="*/ 0 w 3867150"/>
              <a:gd name="connsiteY0" fmla="*/ 0 h 6858000"/>
              <a:gd name="connsiteX1" fmla="*/ 3867150 w 3867150"/>
              <a:gd name="connsiteY1" fmla="*/ 0 h 6858000"/>
              <a:gd name="connsiteX2" fmla="*/ 3867150 w 3867150"/>
              <a:gd name="connsiteY2" fmla="*/ 6858000 h 6858000"/>
              <a:gd name="connsiteX3" fmla="*/ 0 w 3867150"/>
              <a:gd name="connsiteY3" fmla="*/ 6858000 h 6858000"/>
              <a:gd name="connsiteX4" fmla="*/ 0 w 3867150"/>
              <a:gd name="connsiteY4" fmla="*/ 0 h 6858000"/>
              <a:gd name="connsiteX0" fmla="*/ 1121134 w 3867150"/>
              <a:gd name="connsiteY0" fmla="*/ 0 h 6858000"/>
              <a:gd name="connsiteX1" fmla="*/ 3867150 w 3867150"/>
              <a:gd name="connsiteY1" fmla="*/ 0 h 6858000"/>
              <a:gd name="connsiteX2" fmla="*/ 3867150 w 3867150"/>
              <a:gd name="connsiteY2" fmla="*/ 6858000 h 6858000"/>
              <a:gd name="connsiteX3" fmla="*/ 0 w 3867150"/>
              <a:gd name="connsiteY3" fmla="*/ 6858000 h 6858000"/>
              <a:gd name="connsiteX4" fmla="*/ 1121134 w 3867150"/>
              <a:gd name="connsiteY4" fmla="*/ 0 h 6858000"/>
              <a:gd name="connsiteX0" fmla="*/ 1598213 w 4344229"/>
              <a:gd name="connsiteY0" fmla="*/ 0 h 6858000"/>
              <a:gd name="connsiteX1" fmla="*/ 4344229 w 4344229"/>
              <a:gd name="connsiteY1" fmla="*/ 0 h 6858000"/>
              <a:gd name="connsiteX2" fmla="*/ 4344229 w 4344229"/>
              <a:gd name="connsiteY2" fmla="*/ 6858000 h 6858000"/>
              <a:gd name="connsiteX3" fmla="*/ 0 w 4344229"/>
              <a:gd name="connsiteY3" fmla="*/ 6858000 h 6858000"/>
              <a:gd name="connsiteX4" fmla="*/ 1598213 w 434422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229" h="6858000">
                <a:moveTo>
                  <a:pt x="1598213" y="0"/>
                </a:moveTo>
                <a:lnTo>
                  <a:pt x="4344229" y="0"/>
                </a:lnTo>
                <a:lnTo>
                  <a:pt x="4344229" y="6858000"/>
                </a:lnTo>
                <a:lnTo>
                  <a:pt x="0" y="6858000"/>
                </a:lnTo>
                <a:lnTo>
                  <a:pt x="1598213" y="0"/>
                </a:lnTo>
                <a:close/>
              </a:path>
            </a:pathLst>
          </a:custGeom>
        </p:spPr>
        <p:txBody>
          <a:bodyPr/>
          <a:lstStyle/>
          <a:p>
            <a:pPr lvl="0"/>
            <a:r>
              <a:rPr lang="en-US" noProof="0"/>
              <a:t>Click icon to add picture</a:t>
            </a:r>
            <a:endParaRPr lang="en-US" noProof="0" dirty="0"/>
          </a:p>
        </p:txBody>
      </p:sp>
      <p:sp>
        <p:nvSpPr>
          <p:cNvPr id="12" name="Title 1"/>
          <p:cNvSpPr>
            <a:spLocks noGrp="1"/>
          </p:cNvSpPr>
          <p:nvPr>
            <p:ph type="title"/>
          </p:nvPr>
        </p:nvSpPr>
        <p:spPr>
          <a:xfrm>
            <a:off x="599965" y="427831"/>
            <a:ext cx="8102600" cy="677955"/>
          </a:xfrm>
          <a:prstGeom prst="rect">
            <a:avLst/>
          </a:prstGeom>
        </p:spPr>
        <p:txBody>
          <a:bodyPr/>
          <a:lstStyle>
            <a:lvl1pPr marL="0" marR="0" indent="0" algn="l" defTabSz="914411" rtl="0" eaLnBrk="1" fontAlgn="base" latinLnBrk="0" hangingPunct="1">
              <a:lnSpc>
                <a:spcPct val="100000"/>
              </a:lnSpc>
              <a:spcBef>
                <a:spcPct val="0"/>
              </a:spcBef>
              <a:spcAft>
                <a:spcPct val="0"/>
              </a:spcAft>
              <a:tabLst/>
              <a:defRPr sz="3600">
                <a:solidFill>
                  <a:srgbClr val="682622"/>
                </a:solidFill>
              </a:defRPr>
            </a:lvl1pPr>
          </a:lstStyle>
          <a:p>
            <a:pPr lvl="0"/>
            <a:r>
              <a:rPr lang="en-US" noProof="0"/>
              <a:t>Click to edit Master title style</a:t>
            </a:r>
          </a:p>
        </p:txBody>
      </p:sp>
      <p:sp>
        <p:nvSpPr>
          <p:cNvPr id="13" name="Content Placeholder 9"/>
          <p:cNvSpPr>
            <a:spLocks noGrp="1"/>
          </p:cNvSpPr>
          <p:nvPr>
            <p:ph sz="quarter" idx="11"/>
          </p:nvPr>
        </p:nvSpPr>
        <p:spPr>
          <a:xfrm>
            <a:off x="609600" y="1342716"/>
            <a:ext cx="7238170" cy="4572000"/>
          </a:xfrm>
          <a:prstGeom prst="rect">
            <a:avLst/>
          </a:prstGeom>
        </p:spPr>
        <p:txBody>
          <a:bodyPr/>
          <a:lstStyle>
            <a:lvl1pPr marL="0" indent="0">
              <a:lnSpc>
                <a:spcPct val="100000"/>
              </a:lnSpc>
              <a:spcBef>
                <a:spcPts val="0"/>
              </a:spcBef>
              <a:spcAft>
                <a:spcPts val="0"/>
              </a:spcAft>
              <a:buNone/>
              <a:defRPr sz="3000"/>
            </a:lvl1pPr>
            <a:lvl2pPr marL="742960" indent="-285753">
              <a:lnSpc>
                <a:spcPct val="100000"/>
              </a:lnSpc>
              <a:spcBef>
                <a:spcPts val="0"/>
              </a:spcBef>
              <a:spcAft>
                <a:spcPts val="0"/>
              </a:spcAft>
              <a:buClr>
                <a:srgbClr val="682622"/>
              </a:buClr>
              <a:buFont typeface="Arial" panose="020B0604020202020204" pitchFamily="34" charset="0"/>
              <a:buChar char="•"/>
              <a:defRPr sz="2600"/>
            </a:lvl2pPr>
            <a:lvl3pPr marL="1143014" indent="-228603">
              <a:lnSpc>
                <a:spcPct val="100000"/>
              </a:lnSpc>
              <a:spcBef>
                <a:spcPts val="0"/>
              </a:spcBef>
              <a:spcAft>
                <a:spcPts val="0"/>
              </a:spcAft>
              <a:buClr>
                <a:srgbClr val="682622"/>
              </a:buClr>
              <a:buFont typeface="Courier New" panose="02070309020205020404" pitchFamily="49" charset="0"/>
              <a:buChar char="o"/>
              <a:defRPr sz="2200"/>
            </a:lvl3pPr>
            <a:lvl4pPr>
              <a:lnSpc>
                <a:spcPct val="100000"/>
              </a:lnSpc>
              <a:spcBef>
                <a:spcPts val="0"/>
              </a:spcBef>
              <a:spcAft>
                <a:spcPts val="0"/>
              </a:spcAft>
              <a:buClr>
                <a:srgbClr val="682622"/>
              </a:buClr>
              <a:defRPr/>
            </a:lvl4pPr>
            <a:lvl5pPr>
              <a:lnSpc>
                <a:spcPct val="100000"/>
              </a:lnSpc>
              <a:spcBef>
                <a:spcPts val="0"/>
              </a:spcBef>
              <a:spcAft>
                <a:spcPts val="0"/>
              </a:spcAft>
              <a:buClr>
                <a:srgbClr val="68262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6797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left images slante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9AED0717-E388-A24D-9C87-0737C34DA476}"/>
              </a:ext>
            </a:extLst>
          </p:cNvPr>
          <p:cNvSpPr txBox="1">
            <a:spLocks noChangeArrowheads="1"/>
          </p:cNvSpPr>
          <p:nvPr/>
        </p:nvSpPr>
        <p:spPr bwMode="auto">
          <a:xfrm>
            <a:off x="11391900" y="125413"/>
            <a:ext cx="641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975D7C7C-EDCD-AF4B-B43C-3E276DCB5118}" type="slidenum">
              <a:rPr lang="en-GB" altLang="en-KE" sz="1200">
                <a:solidFill>
                  <a:srgbClr val="762123"/>
                </a:solidFill>
                <a:latin typeface="Calibri" panose="020F0502020204030204" pitchFamily="34" charset="0"/>
                <a:cs typeface="Calibri" panose="020F0502020204030204" pitchFamily="34" charset="0"/>
              </a:rPr>
              <a:pPr algn="r" eaLnBrk="1" hangingPunct="1"/>
              <a:t>‹#›</a:t>
            </a:fld>
            <a:endParaRPr lang="en-GB" altLang="en-KE" sz="1200">
              <a:solidFill>
                <a:srgbClr val="762123"/>
              </a:solidFill>
              <a:latin typeface="Calibri" panose="020F0502020204030204" pitchFamily="34" charset="0"/>
              <a:cs typeface="Calibri" panose="020F0502020204030204" pitchFamily="34" charset="0"/>
            </a:endParaRPr>
          </a:p>
        </p:txBody>
      </p:sp>
      <p:grpSp>
        <p:nvGrpSpPr>
          <p:cNvPr id="7" name="Group 2">
            <a:extLst>
              <a:ext uri="{FF2B5EF4-FFF2-40B4-BE49-F238E27FC236}">
                <a16:creationId xmlns:a16="http://schemas.microsoft.com/office/drawing/2014/main" id="{31E0B94A-1B68-A747-8E53-2664AB77313A}"/>
              </a:ext>
            </a:extLst>
          </p:cNvPr>
          <p:cNvGrpSpPr>
            <a:grpSpLocks/>
          </p:cNvGrpSpPr>
          <p:nvPr/>
        </p:nvGrpSpPr>
        <p:grpSpPr bwMode="auto">
          <a:xfrm>
            <a:off x="0" y="6813550"/>
            <a:ext cx="12192000" cy="50800"/>
            <a:chOff x="0" y="6813551"/>
            <a:chExt cx="12192000" cy="50800"/>
          </a:xfrm>
        </p:grpSpPr>
        <p:sp>
          <p:nvSpPr>
            <p:cNvPr id="8" name="Rectangle 7">
              <a:extLst>
                <a:ext uri="{FF2B5EF4-FFF2-40B4-BE49-F238E27FC236}">
                  <a16:creationId xmlns:a16="http://schemas.microsoft.com/office/drawing/2014/main" id="{6AE202D7-6DF8-8243-B1AC-E2B9AABB6273}"/>
                </a:ext>
              </a:extLst>
            </p:cNvPr>
            <p:cNvSpPr/>
            <p:nvPr/>
          </p:nvSpPr>
          <p:spPr>
            <a:xfrm rot="5400000">
              <a:off x="9545638" y="5954713"/>
              <a:ext cx="50800" cy="1768475"/>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n-US" dirty="0"/>
            </a:p>
          </p:txBody>
        </p:sp>
        <p:sp>
          <p:nvSpPr>
            <p:cNvPr id="10" name="Rectangle 9">
              <a:extLst>
                <a:ext uri="{FF2B5EF4-FFF2-40B4-BE49-F238E27FC236}">
                  <a16:creationId xmlns:a16="http://schemas.microsoft.com/office/drawing/2014/main" id="{F588FE68-EFB2-2E4D-8B01-EDEE46E603C2}"/>
                </a:ext>
              </a:extLst>
            </p:cNvPr>
            <p:cNvSpPr/>
            <p:nvPr/>
          </p:nvSpPr>
          <p:spPr>
            <a:xfrm rot="5400000">
              <a:off x="11282363" y="5954713"/>
              <a:ext cx="50800" cy="1768475"/>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a:extLst>
                <a:ext uri="{FF2B5EF4-FFF2-40B4-BE49-F238E27FC236}">
                  <a16:creationId xmlns:a16="http://schemas.microsoft.com/office/drawing/2014/main" id="{EFA95FEA-5382-C04A-BEBC-6995E35501C7}"/>
                </a:ext>
              </a:extLst>
            </p:cNvPr>
            <p:cNvSpPr/>
            <p:nvPr/>
          </p:nvSpPr>
          <p:spPr>
            <a:xfrm rot="5400000">
              <a:off x="7807326" y="5954713"/>
              <a:ext cx="50800" cy="1768475"/>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a:extLst>
                <a:ext uri="{FF2B5EF4-FFF2-40B4-BE49-F238E27FC236}">
                  <a16:creationId xmlns:a16="http://schemas.microsoft.com/office/drawing/2014/main" id="{806BC148-9A5C-3746-A5A4-22D1476D92D0}"/>
                </a:ext>
              </a:extLst>
            </p:cNvPr>
            <p:cNvSpPr/>
            <p:nvPr/>
          </p:nvSpPr>
          <p:spPr>
            <a:xfrm rot="5400000">
              <a:off x="6070601" y="5954713"/>
              <a:ext cx="50800" cy="1768475"/>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ectangle 14">
              <a:extLst>
                <a:ext uri="{FF2B5EF4-FFF2-40B4-BE49-F238E27FC236}">
                  <a16:creationId xmlns:a16="http://schemas.microsoft.com/office/drawing/2014/main" id="{F2B960A2-ED69-BD40-BBC7-7AA1A93FDFD9}"/>
                </a:ext>
              </a:extLst>
            </p:cNvPr>
            <p:cNvSpPr/>
            <p:nvPr/>
          </p:nvSpPr>
          <p:spPr>
            <a:xfrm rot="5400000">
              <a:off x="4333876" y="5954713"/>
              <a:ext cx="50800" cy="1768475"/>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Rectangle 15">
              <a:extLst>
                <a:ext uri="{FF2B5EF4-FFF2-40B4-BE49-F238E27FC236}">
                  <a16:creationId xmlns:a16="http://schemas.microsoft.com/office/drawing/2014/main" id="{40BCA38D-B8F3-0248-B7FB-DF10716BDECC}"/>
                </a:ext>
              </a:extLst>
            </p:cNvPr>
            <p:cNvSpPr/>
            <p:nvPr/>
          </p:nvSpPr>
          <p:spPr>
            <a:xfrm rot="5400000">
              <a:off x="2596357" y="5953919"/>
              <a:ext cx="50800" cy="177006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Rectangle 16">
              <a:extLst>
                <a:ext uri="{FF2B5EF4-FFF2-40B4-BE49-F238E27FC236}">
                  <a16:creationId xmlns:a16="http://schemas.microsoft.com/office/drawing/2014/main" id="{B9C3A6F3-F8D1-A847-92EA-138A6EC57B4B}"/>
                </a:ext>
              </a:extLst>
            </p:cNvPr>
            <p:cNvSpPr/>
            <p:nvPr/>
          </p:nvSpPr>
          <p:spPr>
            <a:xfrm rot="5400000">
              <a:off x="858838" y="5954713"/>
              <a:ext cx="50800" cy="1768475"/>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8" name="Picture 10">
            <a:extLst>
              <a:ext uri="{FF2B5EF4-FFF2-40B4-BE49-F238E27FC236}">
                <a16:creationId xmlns:a16="http://schemas.microsoft.com/office/drawing/2014/main" id="{B27C7EDA-1AFC-7641-86E5-E2227A470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3413" y="6105525"/>
            <a:ext cx="11604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a:extLst>
              <a:ext uri="{FF2B5EF4-FFF2-40B4-BE49-F238E27FC236}">
                <a16:creationId xmlns:a16="http://schemas.microsoft.com/office/drawing/2014/main" id="{B60D95F1-EAFA-CB40-BBBD-16AC9C245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108075"/>
            <a:ext cx="14605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3455928" y="427831"/>
            <a:ext cx="8102600" cy="677955"/>
          </a:xfrm>
          <a:prstGeom prst="rect">
            <a:avLst/>
          </a:prstGeom>
        </p:spPr>
        <p:txBody>
          <a:bodyPr/>
          <a:lstStyle>
            <a:lvl1pPr marL="0" marR="0" indent="0" algn="l" defTabSz="914411" rtl="0" eaLnBrk="1" fontAlgn="base" latinLnBrk="0" hangingPunct="1">
              <a:lnSpc>
                <a:spcPct val="100000"/>
              </a:lnSpc>
              <a:spcBef>
                <a:spcPct val="0"/>
              </a:spcBef>
              <a:spcAft>
                <a:spcPct val="0"/>
              </a:spcAft>
              <a:tabLst/>
              <a:defRPr sz="3600">
                <a:solidFill>
                  <a:srgbClr val="682622"/>
                </a:solidFill>
              </a:defRPr>
            </a:lvl1pPr>
          </a:lstStyle>
          <a:p>
            <a:pPr lvl="0"/>
            <a:r>
              <a:rPr lang="en-US" noProof="0"/>
              <a:t>Click to edit Master title style</a:t>
            </a:r>
          </a:p>
        </p:txBody>
      </p:sp>
      <p:sp>
        <p:nvSpPr>
          <p:cNvPr id="13" name="Content Placeholder 9"/>
          <p:cNvSpPr>
            <a:spLocks noGrp="1"/>
          </p:cNvSpPr>
          <p:nvPr>
            <p:ph sz="quarter" idx="11"/>
          </p:nvPr>
        </p:nvSpPr>
        <p:spPr>
          <a:xfrm>
            <a:off x="3455928" y="1342716"/>
            <a:ext cx="8102600" cy="4572000"/>
          </a:xfrm>
          <a:prstGeom prst="rect">
            <a:avLst/>
          </a:prstGeom>
        </p:spPr>
        <p:txBody>
          <a:bodyPr/>
          <a:lstStyle>
            <a:lvl1pPr marL="0" indent="0">
              <a:lnSpc>
                <a:spcPct val="100000"/>
              </a:lnSpc>
              <a:spcBef>
                <a:spcPts val="0"/>
              </a:spcBef>
              <a:spcAft>
                <a:spcPts val="0"/>
              </a:spcAft>
              <a:buNone/>
              <a:defRPr sz="3000"/>
            </a:lvl1pPr>
            <a:lvl2pPr marL="742960" indent="-285753">
              <a:lnSpc>
                <a:spcPct val="100000"/>
              </a:lnSpc>
              <a:spcBef>
                <a:spcPts val="0"/>
              </a:spcBef>
              <a:spcAft>
                <a:spcPts val="0"/>
              </a:spcAft>
              <a:buClr>
                <a:srgbClr val="682622"/>
              </a:buClr>
              <a:buFont typeface="Arial" panose="020B0604020202020204" pitchFamily="34" charset="0"/>
              <a:buChar char="•"/>
              <a:defRPr sz="2600"/>
            </a:lvl2pPr>
            <a:lvl3pPr marL="1143014" indent="-228603">
              <a:lnSpc>
                <a:spcPct val="100000"/>
              </a:lnSpc>
              <a:spcBef>
                <a:spcPts val="0"/>
              </a:spcBef>
              <a:spcAft>
                <a:spcPts val="0"/>
              </a:spcAft>
              <a:buClr>
                <a:srgbClr val="682622"/>
              </a:buClr>
              <a:buFont typeface="Courier New" panose="02070309020205020404" pitchFamily="49" charset="0"/>
              <a:buChar char="o"/>
              <a:defRPr sz="2200"/>
            </a:lvl3pPr>
            <a:lvl4pPr>
              <a:lnSpc>
                <a:spcPct val="100000"/>
              </a:lnSpc>
              <a:spcBef>
                <a:spcPts val="0"/>
              </a:spcBef>
              <a:spcAft>
                <a:spcPts val="0"/>
              </a:spcAft>
              <a:buClr>
                <a:srgbClr val="682622"/>
              </a:buClr>
              <a:defRPr/>
            </a:lvl4pPr>
            <a:lvl5pPr>
              <a:lnSpc>
                <a:spcPct val="100000"/>
              </a:lnSpc>
              <a:spcBef>
                <a:spcPts val="0"/>
              </a:spcBef>
              <a:spcAft>
                <a:spcPts val="0"/>
              </a:spcAft>
              <a:buClr>
                <a:srgbClr val="68262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2"/>
          </p:nvPr>
        </p:nvSpPr>
        <p:spPr>
          <a:xfrm>
            <a:off x="0" y="0"/>
            <a:ext cx="2949575" cy="4064000"/>
          </a:xfrm>
          <a:custGeom>
            <a:avLst/>
            <a:gdLst>
              <a:gd name="connsiteX0" fmla="*/ 0 w 2949575"/>
              <a:gd name="connsiteY0" fmla="*/ 0 h 4064000"/>
              <a:gd name="connsiteX1" fmla="*/ 2949575 w 2949575"/>
              <a:gd name="connsiteY1" fmla="*/ 0 h 4064000"/>
              <a:gd name="connsiteX2" fmla="*/ 2949575 w 2949575"/>
              <a:gd name="connsiteY2" fmla="*/ 4064000 h 4064000"/>
              <a:gd name="connsiteX3" fmla="*/ 0 w 2949575"/>
              <a:gd name="connsiteY3" fmla="*/ 4064000 h 4064000"/>
              <a:gd name="connsiteX4" fmla="*/ 0 w 2949575"/>
              <a:gd name="connsiteY4" fmla="*/ 0 h 4064000"/>
              <a:gd name="connsiteX0" fmla="*/ 0 w 2949575"/>
              <a:gd name="connsiteY0" fmla="*/ 0 h 4064000"/>
              <a:gd name="connsiteX1" fmla="*/ 2323933 w 2949575"/>
              <a:gd name="connsiteY1" fmla="*/ 0 h 4064000"/>
              <a:gd name="connsiteX2" fmla="*/ 2949575 w 2949575"/>
              <a:gd name="connsiteY2" fmla="*/ 4064000 h 4064000"/>
              <a:gd name="connsiteX3" fmla="*/ 0 w 2949575"/>
              <a:gd name="connsiteY3" fmla="*/ 4064000 h 4064000"/>
              <a:gd name="connsiteX4" fmla="*/ 0 w 2949575"/>
              <a:gd name="connsiteY4" fmla="*/ 0 h 40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575" h="4064000">
                <a:moveTo>
                  <a:pt x="0" y="0"/>
                </a:moveTo>
                <a:lnTo>
                  <a:pt x="2323933" y="0"/>
                </a:lnTo>
                <a:lnTo>
                  <a:pt x="2949575" y="4064000"/>
                </a:lnTo>
                <a:lnTo>
                  <a:pt x="0" y="4064000"/>
                </a:lnTo>
                <a:lnTo>
                  <a:pt x="0" y="0"/>
                </a:lnTo>
                <a:close/>
              </a:path>
            </a:pathLst>
          </a:custGeom>
        </p:spPr>
        <p:txBody>
          <a:bodyPr/>
          <a:lstStyle/>
          <a:p>
            <a:pPr lvl="0"/>
            <a:r>
              <a:rPr lang="en-US" noProof="0"/>
              <a:t>Click icon to add picture</a:t>
            </a:r>
          </a:p>
        </p:txBody>
      </p:sp>
      <p:sp>
        <p:nvSpPr>
          <p:cNvPr id="9" name="Picture Placeholder 8"/>
          <p:cNvSpPr>
            <a:spLocks noGrp="1"/>
          </p:cNvSpPr>
          <p:nvPr>
            <p:ph type="pic" sz="quarter" idx="13"/>
          </p:nvPr>
        </p:nvSpPr>
        <p:spPr>
          <a:xfrm>
            <a:off x="0" y="4111100"/>
            <a:ext cx="3458339" cy="2702450"/>
          </a:xfrm>
          <a:custGeom>
            <a:avLst/>
            <a:gdLst>
              <a:gd name="connsiteX0" fmla="*/ 0 w 2949575"/>
              <a:gd name="connsiteY0" fmla="*/ 0 h 2740025"/>
              <a:gd name="connsiteX1" fmla="*/ 2949575 w 2949575"/>
              <a:gd name="connsiteY1" fmla="*/ 0 h 2740025"/>
              <a:gd name="connsiteX2" fmla="*/ 2949575 w 2949575"/>
              <a:gd name="connsiteY2" fmla="*/ 2740025 h 2740025"/>
              <a:gd name="connsiteX3" fmla="*/ 0 w 2949575"/>
              <a:gd name="connsiteY3" fmla="*/ 2740025 h 2740025"/>
              <a:gd name="connsiteX4" fmla="*/ 0 w 2949575"/>
              <a:gd name="connsiteY4" fmla="*/ 0 h 2740025"/>
              <a:gd name="connsiteX0" fmla="*/ 0 w 3458339"/>
              <a:gd name="connsiteY0" fmla="*/ 0 h 2740025"/>
              <a:gd name="connsiteX1" fmla="*/ 2949575 w 3458339"/>
              <a:gd name="connsiteY1" fmla="*/ 0 h 2740025"/>
              <a:gd name="connsiteX2" fmla="*/ 3458339 w 3458339"/>
              <a:gd name="connsiteY2" fmla="*/ 2740025 h 2740025"/>
              <a:gd name="connsiteX3" fmla="*/ 0 w 3458339"/>
              <a:gd name="connsiteY3" fmla="*/ 2740025 h 2740025"/>
              <a:gd name="connsiteX4" fmla="*/ 0 w 3458339"/>
              <a:gd name="connsiteY4" fmla="*/ 0 h 2740025"/>
              <a:gd name="connsiteX0" fmla="*/ 0 w 3458339"/>
              <a:gd name="connsiteY0" fmla="*/ 6988 h 2747013"/>
              <a:gd name="connsiteX1" fmla="*/ 2949575 w 3458339"/>
              <a:gd name="connsiteY1" fmla="*/ 0 h 2747013"/>
              <a:gd name="connsiteX2" fmla="*/ 3458339 w 3458339"/>
              <a:gd name="connsiteY2" fmla="*/ 2747013 h 2747013"/>
              <a:gd name="connsiteX3" fmla="*/ 0 w 3458339"/>
              <a:gd name="connsiteY3" fmla="*/ 2747013 h 2747013"/>
              <a:gd name="connsiteX4" fmla="*/ 0 w 3458339"/>
              <a:gd name="connsiteY4" fmla="*/ 6988 h 27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8339" h="2747013">
                <a:moveTo>
                  <a:pt x="0" y="6988"/>
                </a:moveTo>
                <a:lnTo>
                  <a:pt x="2949575" y="0"/>
                </a:lnTo>
                <a:lnTo>
                  <a:pt x="3458339" y="2747013"/>
                </a:lnTo>
                <a:lnTo>
                  <a:pt x="0" y="2747013"/>
                </a:lnTo>
                <a:lnTo>
                  <a:pt x="0" y="6988"/>
                </a:lnTo>
                <a:close/>
              </a:path>
            </a:pathLst>
          </a:custGeom>
        </p:spPr>
        <p:txBody>
          <a:bodyPr/>
          <a:lstStyle/>
          <a:p>
            <a:pPr lvl="0"/>
            <a:r>
              <a:rPr lang="en-US" noProof="0"/>
              <a:t>Click icon to add picture</a:t>
            </a:r>
          </a:p>
        </p:txBody>
      </p:sp>
    </p:spTree>
    <p:extLst>
      <p:ext uri="{BB962C8B-B14F-4D97-AF65-F5344CB8AC3E}">
        <p14:creationId xmlns:p14="http://schemas.microsoft.com/office/powerpoint/2010/main" val="1906472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pictures on right">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2A799ECC-9C25-9146-AD4B-9DD0F48D3888}"/>
              </a:ext>
            </a:extLst>
          </p:cNvPr>
          <p:cNvSpPr txBox="1">
            <a:spLocks noChangeArrowheads="1"/>
          </p:cNvSpPr>
          <p:nvPr/>
        </p:nvSpPr>
        <p:spPr bwMode="auto">
          <a:xfrm>
            <a:off x="11391900" y="125413"/>
            <a:ext cx="641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03F2B6CA-1276-1047-9AA8-00148647CFFB}" type="slidenum">
              <a:rPr lang="en-GB" altLang="en-KE" sz="1200">
                <a:solidFill>
                  <a:srgbClr val="762123"/>
                </a:solidFill>
                <a:latin typeface="Calibri" panose="020F0502020204030204" pitchFamily="34" charset="0"/>
                <a:cs typeface="Calibri" panose="020F0502020204030204" pitchFamily="34" charset="0"/>
              </a:rPr>
              <a:pPr algn="r" eaLnBrk="1" hangingPunct="1"/>
              <a:t>‹#›</a:t>
            </a:fld>
            <a:endParaRPr lang="en-GB" altLang="en-KE" sz="1200">
              <a:solidFill>
                <a:srgbClr val="762123"/>
              </a:solidFill>
              <a:latin typeface="Calibri" panose="020F0502020204030204" pitchFamily="34" charset="0"/>
              <a:cs typeface="Calibri" panose="020F0502020204030204" pitchFamily="34" charset="0"/>
            </a:endParaRPr>
          </a:p>
        </p:txBody>
      </p:sp>
      <p:grpSp>
        <p:nvGrpSpPr>
          <p:cNvPr id="7" name="Group 2">
            <a:extLst>
              <a:ext uri="{FF2B5EF4-FFF2-40B4-BE49-F238E27FC236}">
                <a16:creationId xmlns:a16="http://schemas.microsoft.com/office/drawing/2014/main" id="{E5531CC3-CC6E-1843-B82E-9AEC564D71F1}"/>
              </a:ext>
            </a:extLst>
          </p:cNvPr>
          <p:cNvGrpSpPr>
            <a:grpSpLocks/>
          </p:cNvGrpSpPr>
          <p:nvPr/>
        </p:nvGrpSpPr>
        <p:grpSpPr bwMode="auto">
          <a:xfrm>
            <a:off x="0" y="6813550"/>
            <a:ext cx="12192000" cy="50800"/>
            <a:chOff x="0" y="6813551"/>
            <a:chExt cx="12192000" cy="50800"/>
          </a:xfrm>
        </p:grpSpPr>
        <p:sp>
          <p:nvSpPr>
            <p:cNvPr id="8" name="Rectangle 7">
              <a:extLst>
                <a:ext uri="{FF2B5EF4-FFF2-40B4-BE49-F238E27FC236}">
                  <a16:creationId xmlns:a16="http://schemas.microsoft.com/office/drawing/2014/main" id="{C6E775DC-D560-C348-8BA0-0DD9CCE0553A}"/>
                </a:ext>
              </a:extLst>
            </p:cNvPr>
            <p:cNvSpPr/>
            <p:nvPr/>
          </p:nvSpPr>
          <p:spPr>
            <a:xfrm rot="5400000">
              <a:off x="9545638" y="5954713"/>
              <a:ext cx="50800" cy="1768475"/>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n-US" dirty="0"/>
            </a:p>
          </p:txBody>
        </p:sp>
        <p:sp>
          <p:nvSpPr>
            <p:cNvPr id="9" name="Rectangle 8">
              <a:extLst>
                <a:ext uri="{FF2B5EF4-FFF2-40B4-BE49-F238E27FC236}">
                  <a16:creationId xmlns:a16="http://schemas.microsoft.com/office/drawing/2014/main" id="{9AC00026-2EF9-CD48-8AC1-5BCFF3D776CE}"/>
                </a:ext>
              </a:extLst>
            </p:cNvPr>
            <p:cNvSpPr/>
            <p:nvPr/>
          </p:nvSpPr>
          <p:spPr>
            <a:xfrm rot="5400000">
              <a:off x="11282363" y="5954713"/>
              <a:ext cx="50800" cy="1768475"/>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a:extLst>
                <a:ext uri="{FF2B5EF4-FFF2-40B4-BE49-F238E27FC236}">
                  <a16:creationId xmlns:a16="http://schemas.microsoft.com/office/drawing/2014/main" id="{58AB4B9E-72D8-CE40-836E-2062E356E0BA}"/>
                </a:ext>
              </a:extLst>
            </p:cNvPr>
            <p:cNvSpPr/>
            <p:nvPr/>
          </p:nvSpPr>
          <p:spPr>
            <a:xfrm rot="5400000">
              <a:off x="7807326" y="5954713"/>
              <a:ext cx="50800" cy="1768475"/>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a:extLst>
                <a:ext uri="{FF2B5EF4-FFF2-40B4-BE49-F238E27FC236}">
                  <a16:creationId xmlns:a16="http://schemas.microsoft.com/office/drawing/2014/main" id="{D666A9B4-D7F0-1047-8242-B36B9D41D920}"/>
                </a:ext>
              </a:extLst>
            </p:cNvPr>
            <p:cNvSpPr/>
            <p:nvPr/>
          </p:nvSpPr>
          <p:spPr>
            <a:xfrm rot="5400000">
              <a:off x="6070601" y="5954713"/>
              <a:ext cx="50800" cy="1768475"/>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a:extLst>
                <a:ext uri="{FF2B5EF4-FFF2-40B4-BE49-F238E27FC236}">
                  <a16:creationId xmlns:a16="http://schemas.microsoft.com/office/drawing/2014/main" id="{79076A48-E503-3146-8777-D1FD43FBCDDA}"/>
                </a:ext>
              </a:extLst>
            </p:cNvPr>
            <p:cNvSpPr/>
            <p:nvPr/>
          </p:nvSpPr>
          <p:spPr>
            <a:xfrm rot="5400000">
              <a:off x="4333876" y="5954713"/>
              <a:ext cx="50800" cy="1768475"/>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ectangle 14">
              <a:extLst>
                <a:ext uri="{FF2B5EF4-FFF2-40B4-BE49-F238E27FC236}">
                  <a16:creationId xmlns:a16="http://schemas.microsoft.com/office/drawing/2014/main" id="{E366B05F-F902-894D-A53B-C2A45B57715A}"/>
                </a:ext>
              </a:extLst>
            </p:cNvPr>
            <p:cNvSpPr/>
            <p:nvPr/>
          </p:nvSpPr>
          <p:spPr>
            <a:xfrm rot="5400000">
              <a:off x="2596357" y="5953919"/>
              <a:ext cx="50800" cy="177006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Rectangle 15">
              <a:extLst>
                <a:ext uri="{FF2B5EF4-FFF2-40B4-BE49-F238E27FC236}">
                  <a16:creationId xmlns:a16="http://schemas.microsoft.com/office/drawing/2014/main" id="{DBBDB311-E09B-9C46-8413-2A2AF94A4409}"/>
                </a:ext>
              </a:extLst>
            </p:cNvPr>
            <p:cNvSpPr/>
            <p:nvPr/>
          </p:nvSpPr>
          <p:spPr>
            <a:xfrm rot="5400000">
              <a:off x="858838" y="5954713"/>
              <a:ext cx="50800" cy="1768475"/>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7" name="Picture 10">
            <a:extLst>
              <a:ext uri="{FF2B5EF4-FFF2-40B4-BE49-F238E27FC236}">
                <a16:creationId xmlns:a16="http://schemas.microsoft.com/office/drawing/2014/main" id="{C73892EC-ECFE-E64C-9F0E-E3D58BDAC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6105525"/>
            <a:ext cx="11604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a:extLst>
              <a:ext uri="{FF2B5EF4-FFF2-40B4-BE49-F238E27FC236}">
                <a16:creationId xmlns:a16="http://schemas.microsoft.com/office/drawing/2014/main" id="{7E435D17-FBA8-6847-9179-E46B6896A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16013"/>
            <a:ext cx="14605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0"/>
          </p:nvPr>
        </p:nvSpPr>
        <p:spPr>
          <a:xfrm>
            <a:off x="609600" y="1342716"/>
            <a:ext cx="8102600" cy="4572000"/>
          </a:xfrm>
          <a:prstGeom prst="rect">
            <a:avLst/>
          </a:prstGeom>
        </p:spPr>
        <p:txBody>
          <a:bodyPr/>
          <a:lstStyle>
            <a:lvl1pPr marL="0" indent="0">
              <a:lnSpc>
                <a:spcPct val="100000"/>
              </a:lnSpc>
              <a:spcBef>
                <a:spcPts val="0"/>
              </a:spcBef>
              <a:spcAft>
                <a:spcPts val="0"/>
              </a:spcAft>
              <a:buNone/>
              <a:defRPr sz="3000"/>
            </a:lvl1pPr>
            <a:lvl2pPr marL="742960" indent="-285753">
              <a:lnSpc>
                <a:spcPct val="100000"/>
              </a:lnSpc>
              <a:spcBef>
                <a:spcPts val="0"/>
              </a:spcBef>
              <a:spcAft>
                <a:spcPts val="0"/>
              </a:spcAft>
              <a:buClr>
                <a:srgbClr val="682622"/>
              </a:buClr>
              <a:buFont typeface="Arial" panose="020B0604020202020204" pitchFamily="34" charset="0"/>
              <a:buChar char="•"/>
              <a:defRPr sz="2600"/>
            </a:lvl2pPr>
            <a:lvl3pPr marL="1143014" indent="-228603">
              <a:lnSpc>
                <a:spcPct val="100000"/>
              </a:lnSpc>
              <a:spcBef>
                <a:spcPts val="0"/>
              </a:spcBef>
              <a:spcAft>
                <a:spcPts val="0"/>
              </a:spcAft>
              <a:buClr>
                <a:srgbClr val="682622"/>
              </a:buClr>
              <a:buFont typeface="Courier New" panose="02070309020205020404" pitchFamily="49" charset="0"/>
              <a:buChar char="o"/>
              <a:defRPr sz="2200"/>
            </a:lvl3pPr>
            <a:lvl4pPr>
              <a:lnSpc>
                <a:spcPct val="100000"/>
              </a:lnSpc>
              <a:spcBef>
                <a:spcPts val="0"/>
              </a:spcBef>
              <a:spcAft>
                <a:spcPts val="0"/>
              </a:spcAft>
              <a:buClr>
                <a:srgbClr val="682622"/>
              </a:buClr>
              <a:defRPr/>
            </a:lvl4pPr>
            <a:lvl5pPr>
              <a:lnSpc>
                <a:spcPct val="100000"/>
              </a:lnSpc>
              <a:spcBef>
                <a:spcPts val="0"/>
              </a:spcBef>
              <a:spcAft>
                <a:spcPts val="0"/>
              </a:spcAft>
              <a:buClr>
                <a:srgbClr val="68262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1"/>
          </p:nvPr>
        </p:nvSpPr>
        <p:spPr>
          <a:xfrm>
            <a:off x="9245600" y="6350"/>
            <a:ext cx="2946400" cy="4443731"/>
          </a:xfrm>
          <a:prstGeom prst="rect">
            <a:avLst/>
          </a:prstGeom>
        </p:spPr>
        <p:txBody>
          <a:bodyPr/>
          <a:lstStyle/>
          <a:p>
            <a:pPr lvl="0"/>
            <a:r>
              <a:rPr lang="en-US" noProof="0"/>
              <a:t>Click icon to add picture</a:t>
            </a:r>
          </a:p>
        </p:txBody>
      </p:sp>
      <p:sp>
        <p:nvSpPr>
          <p:cNvPr id="12" name="Picture Placeholder 11"/>
          <p:cNvSpPr>
            <a:spLocks noGrp="1"/>
          </p:cNvSpPr>
          <p:nvPr>
            <p:ph type="pic" sz="quarter" idx="12"/>
          </p:nvPr>
        </p:nvSpPr>
        <p:spPr>
          <a:xfrm>
            <a:off x="9245600" y="4515995"/>
            <a:ext cx="2946400" cy="2297555"/>
          </a:xfrm>
          <a:prstGeom prst="rect">
            <a:avLst/>
          </a:prstGeom>
        </p:spPr>
        <p:txBody>
          <a:bodyPr/>
          <a:lstStyle/>
          <a:p>
            <a:pPr lvl="0"/>
            <a:r>
              <a:rPr lang="en-US" noProof="0"/>
              <a:t>Click icon to add picture</a:t>
            </a:r>
          </a:p>
        </p:txBody>
      </p:sp>
      <p:sp>
        <p:nvSpPr>
          <p:cNvPr id="22" name="Title 1"/>
          <p:cNvSpPr>
            <a:spLocks noGrp="1"/>
          </p:cNvSpPr>
          <p:nvPr>
            <p:ph type="title"/>
          </p:nvPr>
        </p:nvSpPr>
        <p:spPr>
          <a:xfrm>
            <a:off x="599965" y="427831"/>
            <a:ext cx="8102600" cy="677955"/>
          </a:xfrm>
          <a:prstGeom prst="rect">
            <a:avLst/>
          </a:prstGeom>
        </p:spPr>
        <p:txBody>
          <a:bodyPr/>
          <a:lstStyle>
            <a:lvl1pPr marL="0" marR="0" indent="0" algn="l" defTabSz="914411" rtl="0" eaLnBrk="1" fontAlgn="base" latinLnBrk="0" hangingPunct="1">
              <a:lnSpc>
                <a:spcPct val="100000"/>
              </a:lnSpc>
              <a:spcBef>
                <a:spcPct val="0"/>
              </a:spcBef>
              <a:spcAft>
                <a:spcPct val="0"/>
              </a:spcAft>
              <a:tabLst/>
              <a:defRPr sz="3600">
                <a:solidFill>
                  <a:srgbClr val="712C3D"/>
                </a:solidFill>
              </a:defRPr>
            </a:lvl1pPr>
          </a:lstStyle>
          <a:p>
            <a:pPr lvl="0"/>
            <a:r>
              <a:rPr lang="en-US" noProof="0"/>
              <a:t>Click to edit Master title style</a:t>
            </a:r>
            <a:endParaRPr lang="en-US" noProof="0" dirty="0"/>
          </a:p>
        </p:txBody>
      </p:sp>
    </p:spTree>
    <p:extLst>
      <p:ext uri="{BB962C8B-B14F-4D97-AF65-F5344CB8AC3E}">
        <p14:creationId xmlns:p14="http://schemas.microsoft.com/office/powerpoint/2010/main" val="650585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REEFORM">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834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4A7D-2B56-3F41-880D-DFC2FCE6DC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161F9D-71A7-6245-9B7D-8FD63A6A93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558CF-3D1F-1D4C-B52A-6636CAC7A66E}"/>
              </a:ext>
            </a:extLst>
          </p:cNvPr>
          <p:cNvSpPr>
            <a:spLocks noGrp="1"/>
          </p:cNvSpPr>
          <p:nvPr>
            <p:ph type="dt" sz="half" idx="10"/>
          </p:nvPr>
        </p:nvSpPr>
        <p:spPr/>
        <p:txBody>
          <a:bodyPr/>
          <a:lstStyle/>
          <a:p>
            <a:fld id="{75B0D89C-5AAC-2147-952A-F7E76D6657F8}" type="datetimeFigureOut">
              <a:rPr lang="en-US" smtClean="0"/>
              <a:t>10/3/21</a:t>
            </a:fld>
            <a:endParaRPr lang="en-US"/>
          </a:p>
        </p:txBody>
      </p:sp>
      <p:sp>
        <p:nvSpPr>
          <p:cNvPr id="5" name="Footer Placeholder 4">
            <a:extLst>
              <a:ext uri="{FF2B5EF4-FFF2-40B4-BE49-F238E27FC236}">
                <a16:creationId xmlns:a16="http://schemas.microsoft.com/office/drawing/2014/main" id="{29DF632A-0951-2448-BB20-F41EDF74A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80B5C-81F4-4D42-A05E-CABA780C6A34}"/>
              </a:ext>
            </a:extLst>
          </p:cNvPr>
          <p:cNvSpPr>
            <a:spLocks noGrp="1"/>
          </p:cNvSpPr>
          <p:nvPr>
            <p:ph type="sldNum" sz="quarter" idx="12"/>
          </p:nvPr>
        </p:nvSpPr>
        <p:spPr/>
        <p:txBody>
          <a:bodyPr/>
          <a:lstStyle/>
          <a:p>
            <a:fld id="{71C47B7B-7678-6D47-9ABB-AFB4AEEC4644}" type="slidenum">
              <a:rPr lang="en-US" smtClean="0"/>
              <a:t>‹#›</a:t>
            </a:fld>
            <a:endParaRPr lang="en-US"/>
          </a:p>
        </p:txBody>
      </p:sp>
    </p:spTree>
    <p:extLst>
      <p:ext uri="{BB962C8B-B14F-4D97-AF65-F5344CB8AC3E}">
        <p14:creationId xmlns:p14="http://schemas.microsoft.com/office/powerpoint/2010/main" val="1200164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097E6-0EB3-F048-AB98-5FBAD6E935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77D1DD-942E-F747-904D-55AE8CF513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82BF92-CE9A-F248-B699-00962B166BB9}"/>
              </a:ext>
            </a:extLst>
          </p:cNvPr>
          <p:cNvSpPr>
            <a:spLocks noGrp="1"/>
          </p:cNvSpPr>
          <p:nvPr>
            <p:ph type="dt" sz="half" idx="10"/>
          </p:nvPr>
        </p:nvSpPr>
        <p:spPr/>
        <p:txBody>
          <a:bodyPr/>
          <a:lstStyle/>
          <a:p>
            <a:fld id="{75B0D89C-5AAC-2147-952A-F7E76D6657F8}" type="datetimeFigureOut">
              <a:rPr lang="en-US" smtClean="0"/>
              <a:t>10/3/21</a:t>
            </a:fld>
            <a:endParaRPr lang="en-US"/>
          </a:p>
        </p:txBody>
      </p:sp>
      <p:sp>
        <p:nvSpPr>
          <p:cNvPr id="5" name="Footer Placeholder 4">
            <a:extLst>
              <a:ext uri="{FF2B5EF4-FFF2-40B4-BE49-F238E27FC236}">
                <a16:creationId xmlns:a16="http://schemas.microsoft.com/office/drawing/2014/main" id="{C378E03E-9F47-9F4F-9D92-94E8D9EA6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BF1E0D-598B-854E-8200-DD6F7B16BAA8}"/>
              </a:ext>
            </a:extLst>
          </p:cNvPr>
          <p:cNvSpPr>
            <a:spLocks noGrp="1"/>
          </p:cNvSpPr>
          <p:nvPr>
            <p:ph type="sldNum" sz="quarter" idx="12"/>
          </p:nvPr>
        </p:nvSpPr>
        <p:spPr/>
        <p:txBody>
          <a:bodyPr/>
          <a:lstStyle/>
          <a:p>
            <a:fld id="{71C47B7B-7678-6D47-9ABB-AFB4AEEC4644}" type="slidenum">
              <a:rPr lang="en-US" smtClean="0"/>
              <a:t>‹#›</a:t>
            </a:fld>
            <a:endParaRPr lang="en-US"/>
          </a:p>
        </p:txBody>
      </p:sp>
    </p:spTree>
    <p:extLst>
      <p:ext uri="{BB962C8B-B14F-4D97-AF65-F5344CB8AC3E}">
        <p14:creationId xmlns:p14="http://schemas.microsoft.com/office/powerpoint/2010/main" val="4083953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052A-A07B-724D-8757-107E97C7CA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2C20D-89F7-D047-941C-586870383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EEE36C-DC01-8C4C-A082-D7148F219C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56CA2B-4A89-254E-A17E-D735CE21933E}"/>
              </a:ext>
            </a:extLst>
          </p:cNvPr>
          <p:cNvSpPr>
            <a:spLocks noGrp="1"/>
          </p:cNvSpPr>
          <p:nvPr>
            <p:ph type="dt" sz="half" idx="10"/>
          </p:nvPr>
        </p:nvSpPr>
        <p:spPr/>
        <p:txBody>
          <a:bodyPr/>
          <a:lstStyle/>
          <a:p>
            <a:fld id="{75B0D89C-5AAC-2147-952A-F7E76D6657F8}" type="datetimeFigureOut">
              <a:rPr lang="en-US" smtClean="0"/>
              <a:t>10/3/21</a:t>
            </a:fld>
            <a:endParaRPr lang="en-US"/>
          </a:p>
        </p:txBody>
      </p:sp>
      <p:sp>
        <p:nvSpPr>
          <p:cNvPr id="6" name="Footer Placeholder 5">
            <a:extLst>
              <a:ext uri="{FF2B5EF4-FFF2-40B4-BE49-F238E27FC236}">
                <a16:creationId xmlns:a16="http://schemas.microsoft.com/office/drawing/2014/main" id="{8CB508A9-9896-E54A-9EA0-62BC5EB18A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701F96-D257-F047-AE88-3742F8024E2E}"/>
              </a:ext>
            </a:extLst>
          </p:cNvPr>
          <p:cNvSpPr>
            <a:spLocks noGrp="1"/>
          </p:cNvSpPr>
          <p:nvPr>
            <p:ph type="sldNum" sz="quarter" idx="12"/>
          </p:nvPr>
        </p:nvSpPr>
        <p:spPr/>
        <p:txBody>
          <a:bodyPr/>
          <a:lstStyle/>
          <a:p>
            <a:fld id="{71C47B7B-7678-6D47-9ABB-AFB4AEEC4644}" type="slidenum">
              <a:rPr lang="en-US" smtClean="0"/>
              <a:t>‹#›</a:t>
            </a:fld>
            <a:endParaRPr lang="en-US"/>
          </a:p>
        </p:txBody>
      </p:sp>
    </p:spTree>
    <p:extLst>
      <p:ext uri="{BB962C8B-B14F-4D97-AF65-F5344CB8AC3E}">
        <p14:creationId xmlns:p14="http://schemas.microsoft.com/office/powerpoint/2010/main" val="1898404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58F0-8F14-5848-A012-ED71E820A2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B04CF1-6191-1D47-BE89-51B8C00A54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A27444-6327-A540-8AAB-F9F1856F4D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33862-53A9-3641-A68D-E057D67B8B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D3C9F5-E3D3-724A-93B8-8EFE4830DB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859462-BDC4-414E-9C72-939EF9BBF969}"/>
              </a:ext>
            </a:extLst>
          </p:cNvPr>
          <p:cNvSpPr>
            <a:spLocks noGrp="1"/>
          </p:cNvSpPr>
          <p:nvPr>
            <p:ph type="dt" sz="half" idx="10"/>
          </p:nvPr>
        </p:nvSpPr>
        <p:spPr/>
        <p:txBody>
          <a:bodyPr/>
          <a:lstStyle/>
          <a:p>
            <a:fld id="{75B0D89C-5AAC-2147-952A-F7E76D6657F8}" type="datetimeFigureOut">
              <a:rPr lang="en-US" smtClean="0"/>
              <a:t>10/3/21</a:t>
            </a:fld>
            <a:endParaRPr lang="en-US"/>
          </a:p>
        </p:txBody>
      </p:sp>
      <p:sp>
        <p:nvSpPr>
          <p:cNvPr id="8" name="Footer Placeholder 7">
            <a:extLst>
              <a:ext uri="{FF2B5EF4-FFF2-40B4-BE49-F238E27FC236}">
                <a16:creationId xmlns:a16="http://schemas.microsoft.com/office/drawing/2014/main" id="{5CEA4279-5B6D-474B-9079-92F53863A2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901742-FE94-204B-B42F-786F0B0CA629}"/>
              </a:ext>
            </a:extLst>
          </p:cNvPr>
          <p:cNvSpPr>
            <a:spLocks noGrp="1"/>
          </p:cNvSpPr>
          <p:nvPr>
            <p:ph type="sldNum" sz="quarter" idx="12"/>
          </p:nvPr>
        </p:nvSpPr>
        <p:spPr/>
        <p:txBody>
          <a:bodyPr/>
          <a:lstStyle/>
          <a:p>
            <a:fld id="{71C47B7B-7678-6D47-9ABB-AFB4AEEC4644}" type="slidenum">
              <a:rPr lang="en-US" smtClean="0"/>
              <a:t>‹#›</a:t>
            </a:fld>
            <a:endParaRPr lang="en-US"/>
          </a:p>
        </p:txBody>
      </p:sp>
    </p:spTree>
    <p:extLst>
      <p:ext uri="{BB962C8B-B14F-4D97-AF65-F5344CB8AC3E}">
        <p14:creationId xmlns:p14="http://schemas.microsoft.com/office/powerpoint/2010/main" val="1231798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FEF59-36BB-1F46-9799-209624E2C1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FECCF7-5A48-D54A-A47A-817988C8979B}"/>
              </a:ext>
            </a:extLst>
          </p:cNvPr>
          <p:cNvSpPr>
            <a:spLocks noGrp="1"/>
          </p:cNvSpPr>
          <p:nvPr>
            <p:ph type="dt" sz="half" idx="10"/>
          </p:nvPr>
        </p:nvSpPr>
        <p:spPr/>
        <p:txBody>
          <a:bodyPr/>
          <a:lstStyle/>
          <a:p>
            <a:fld id="{75B0D89C-5AAC-2147-952A-F7E76D6657F8}" type="datetimeFigureOut">
              <a:rPr lang="en-US" smtClean="0"/>
              <a:t>10/3/21</a:t>
            </a:fld>
            <a:endParaRPr lang="en-US"/>
          </a:p>
        </p:txBody>
      </p:sp>
      <p:sp>
        <p:nvSpPr>
          <p:cNvPr id="4" name="Footer Placeholder 3">
            <a:extLst>
              <a:ext uri="{FF2B5EF4-FFF2-40B4-BE49-F238E27FC236}">
                <a16:creationId xmlns:a16="http://schemas.microsoft.com/office/drawing/2014/main" id="{3D9770C8-748A-564B-A87C-552CAEB4C4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693840-A2BC-2B47-BF0E-A5E81720095D}"/>
              </a:ext>
            </a:extLst>
          </p:cNvPr>
          <p:cNvSpPr>
            <a:spLocks noGrp="1"/>
          </p:cNvSpPr>
          <p:nvPr>
            <p:ph type="sldNum" sz="quarter" idx="12"/>
          </p:nvPr>
        </p:nvSpPr>
        <p:spPr/>
        <p:txBody>
          <a:bodyPr/>
          <a:lstStyle/>
          <a:p>
            <a:fld id="{71C47B7B-7678-6D47-9ABB-AFB4AEEC4644}" type="slidenum">
              <a:rPr lang="en-US" smtClean="0"/>
              <a:t>‹#›</a:t>
            </a:fld>
            <a:endParaRPr lang="en-US"/>
          </a:p>
        </p:txBody>
      </p:sp>
    </p:spTree>
    <p:extLst>
      <p:ext uri="{BB962C8B-B14F-4D97-AF65-F5344CB8AC3E}">
        <p14:creationId xmlns:p14="http://schemas.microsoft.com/office/powerpoint/2010/main" val="3830250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456B84-90FC-A14C-AA3D-9247CF4605A9}"/>
              </a:ext>
            </a:extLst>
          </p:cNvPr>
          <p:cNvSpPr>
            <a:spLocks noGrp="1"/>
          </p:cNvSpPr>
          <p:nvPr>
            <p:ph type="dt" sz="half" idx="10"/>
          </p:nvPr>
        </p:nvSpPr>
        <p:spPr/>
        <p:txBody>
          <a:bodyPr/>
          <a:lstStyle/>
          <a:p>
            <a:fld id="{75B0D89C-5AAC-2147-952A-F7E76D6657F8}" type="datetimeFigureOut">
              <a:rPr lang="en-US" smtClean="0"/>
              <a:t>10/3/21</a:t>
            </a:fld>
            <a:endParaRPr lang="en-US"/>
          </a:p>
        </p:txBody>
      </p:sp>
      <p:sp>
        <p:nvSpPr>
          <p:cNvPr id="3" name="Footer Placeholder 2">
            <a:extLst>
              <a:ext uri="{FF2B5EF4-FFF2-40B4-BE49-F238E27FC236}">
                <a16:creationId xmlns:a16="http://schemas.microsoft.com/office/drawing/2014/main" id="{CB7B2CDA-CBC4-B14F-A513-1F193DEB37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585439-4D0D-F249-8B1B-36BEBC000D7F}"/>
              </a:ext>
            </a:extLst>
          </p:cNvPr>
          <p:cNvSpPr>
            <a:spLocks noGrp="1"/>
          </p:cNvSpPr>
          <p:nvPr>
            <p:ph type="sldNum" sz="quarter" idx="12"/>
          </p:nvPr>
        </p:nvSpPr>
        <p:spPr/>
        <p:txBody>
          <a:bodyPr/>
          <a:lstStyle/>
          <a:p>
            <a:fld id="{71C47B7B-7678-6D47-9ABB-AFB4AEEC4644}" type="slidenum">
              <a:rPr lang="en-US" smtClean="0"/>
              <a:t>‹#›</a:t>
            </a:fld>
            <a:endParaRPr lang="en-US"/>
          </a:p>
        </p:txBody>
      </p:sp>
    </p:spTree>
    <p:extLst>
      <p:ext uri="{BB962C8B-B14F-4D97-AF65-F5344CB8AC3E}">
        <p14:creationId xmlns:p14="http://schemas.microsoft.com/office/powerpoint/2010/main" val="3926001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8AD78-9696-E947-8727-1425B908A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9B11B7-A712-C34A-B335-1F1D1FE598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438C6B-FD3B-2043-AB2C-B21460E9F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F51FC3-5860-2143-B7AA-4349323D7204}"/>
              </a:ext>
            </a:extLst>
          </p:cNvPr>
          <p:cNvSpPr>
            <a:spLocks noGrp="1"/>
          </p:cNvSpPr>
          <p:nvPr>
            <p:ph type="dt" sz="half" idx="10"/>
          </p:nvPr>
        </p:nvSpPr>
        <p:spPr/>
        <p:txBody>
          <a:bodyPr/>
          <a:lstStyle/>
          <a:p>
            <a:fld id="{75B0D89C-5AAC-2147-952A-F7E76D6657F8}" type="datetimeFigureOut">
              <a:rPr lang="en-US" smtClean="0"/>
              <a:t>10/3/21</a:t>
            </a:fld>
            <a:endParaRPr lang="en-US"/>
          </a:p>
        </p:txBody>
      </p:sp>
      <p:sp>
        <p:nvSpPr>
          <p:cNvPr id="6" name="Footer Placeholder 5">
            <a:extLst>
              <a:ext uri="{FF2B5EF4-FFF2-40B4-BE49-F238E27FC236}">
                <a16:creationId xmlns:a16="http://schemas.microsoft.com/office/drawing/2014/main" id="{2EF2D32D-6E6D-4347-97C4-239888891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D5DF5E-05F1-7B4E-98EC-CD4AFD2A7E4E}"/>
              </a:ext>
            </a:extLst>
          </p:cNvPr>
          <p:cNvSpPr>
            <a:spLocks noGrp="1"/>
          </p:cNvSpPr>
          <p:nvPr>
            <p:ph type="sldNum" sz="quarter" idx="12"/>
          </p:nvPr>
        </p:nvSpPr>
        <p:spPr/>
        <p:txBody>
          <a:bodyPr/>
          <a:lstStyle/>
          <a:p>
            <a:fld id="{71C47B7B-7678-6D47-9ABB-AFB4AEEC4644}" type="slidenum">
              <a:rPr lang="en-US" smtClean="0"/>
              <a:t>‹#›</a:t>
            </a:fld>
            <a:endParaRPr lang="en-US"/>
          </a:p>
        </p:txBody>
      </p:sp>
    </p:spTree>
    <p:extLst>
      <p:ext uri="{BB962C8B-B14F-4D97-AF65-F5344CB8AC3E}">
        <p14:creationId xmlns:p14="http://schemas.microsoft.com/office/powerpoint/2010/main" val="3221096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1AA6A-E945-FC49-80E3-62508FA1A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A80682-F2DA-5048-A049-7D2CFFC7D1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D855A9-9929-A147-B2D4-55344A1E4D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3AC4A6-3855-BE4B-98CA-41725E73AF0D}"/>
              </a:ext>
            </a:extLst>
          </p:cNvPr>
          <p:cNvSpPr>
            <a:spLocks noGrp="1"/>
          </p:cNvSpPr>
          <p:nvPr>
            <p:ph type="dt" sz="half" idx="10"/>
          </p:nvPr>
        </p:nvSpPr>
        <p:spPr/>
        <p:txBody>
          <a:bodyPr/>
          <a:lstStyle/>
          <a:p>
            <a:fld id="{75B0D89C-5AAC-2147-952A-F7E76D6657F8}" type="datetimeFigureOut">
              <a:rPr lang="en-US" smtClean="0"/>
              <a:t>10/3/21</a:t>
            </a:fld>
            <a:endParaRPr lang="en-US"/>
          </a:p>
        </p:txBody>
      </p:sp>
      <p:sp>
        <p:nvSpPr>
          <p:cNvPr id="6" name="Footer Placeholder 5">
            <a:extLst>
              <a:ext uri="{FF2B5EF4-FFF2-40B4-BE49-F238E27FC236}">
                <a16:creationId xmlns:a16="http://schemas.microsoft.com/office/drawing/2014/main" id="{B6122D4C-7A29-B547-9AF2-B17AA75466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6B108D-71A9-4E49-B553-73D6E705856A}"/>
              </a:ext>
            </a:extLst>
          </p:cNvPr>
          <p:cNvSpPr>
            <a:spLocks noGrp="1"/>
          </p:cNvSpPr>
          <p:nvPr>
            <p:ph type="sldNum" sz="quarter" idx="12"/>
          </p:nvPr>
        </p:nvSpPr>
        <p:spPr/>
        <p:txBody>
          <a:bodyPr/>
          <a:lstStyle/>
          <a:p>
            <a:fld id="{71C47B7B-7678-6D47-9ABB-AFB4AEEC4644}" type="slidenum">
              <a:rPr lang="en-US" smtClean="0"/>
              <a:t>‹#›</a:t>
            </a:fld>
            <a:endParaRPr lang="en-US"/>
          </a:p>
        </p:txBody>
      </p:sp>
    </p:spTree>
    <p:extLst>
      <p:ext uri="{BB962C8B-B14F-4D97-AF65-F5344CB8AC3E}">
        <p14:creationId xmlns:p14="http://schemas.microsoft.com/office/powerpoint/2010/main" val="2298541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15FF0-2717-3B44-8EE1-77CE55B456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E5A9A1-6141-7248-9E32-CE919BD124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E4B12-C090-A944-9D5A-300E9B889B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0D89C-5AAC-2147-952A-F7E76D6657F8}" type="datetimeFigureOut">
              <a:rPr lang="en-US" smtClean="0"/>
              <a:t>10/3/21</a:t>
            </a:fld>
            <a:endParaRPr lang="en-US"/>
          </a:p>
        </p:txBody>
      </p:sp>
      <p:sp>
        <p:nvSpPr>
          <p:cNvPr id="5" name="Footer Placeholder 4">
            <a:extLst>
              <a:ext uri="{FF2B5EF4-FFF2-40B4-BE49-F238E27FC236}">
                <a16:creationId xmlns:a16="http://schemas.microsoft.com/office/drawing/2014/main" id="{8013A0B5-8732-E84E-BEB1-8B8B4AE3D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BC69E6-2E93-FA43-81AD-B2A2109811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C47B7B-7678-6D47-9ABB-AFB4AEEC4644}" type="slidenum">
              <a:rPr lang="en-US" smtClean="0"/>
              <a:t>‹#›</a:t>
            </a:fld>
            <a:endParaRPr lang="en-US"/>
          </a:p>
        </p:txBody>
      </p:sp>
    </p:spTree>
    <p:extLst>
      <p:ext uri="{BB962C8B-B14F-4D97-AF65-F5344CB8AC3E}">
        <p14:creationId xmlns:p14="http://schemas.microsoft.com/office/powerpoint/2010/main" val="99370089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e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7.jpg"/><Relationship Id="rId4" Type="http://schemas.openxmlformats.org/officeDocument/2006/relationships/diagramData" Target="../diagrams/data3.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jpg"/><Relationship Id="rId5" Type="http://schemas.openxmlformats.org/officeDocument/2006/relationships/hyperlink" Target="mailto:**i.omondi@cgiar.org" TargetMode="External"/><Relationship Id="rId4" Type="http://schemas.openxmlformats.org/officeDocument/2006/relationships/hyperlink" Target="mailto:*a.galie@cgiar.org" TargetMode="Externa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emf"/></Relationships>
</file>

<file path=ppt/slides/_rels/slide5.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4EFAF72-18D0-46AA-8742-0B4C57BC0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5A31AE8-0E91-4CDA-9C9E-21D3C2098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22570" cy="6858000"/>
          </a:xfrm>
          <a:prstGeom prst="rect">
            <a:avLst/>
          </a:prstGeom>
          <a:ln>
            <a:no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A6BB4F4-7F41-944E-9E46-74FE6EB2D827}"/>
              </a:ext>
            </a:extLst>
          </p:cNvPr>
          <p:cNvSpPr>
            <a:spLocks noGrp="1"/>
          </p:cNvSpPr>
          <p:nvPr>
            <p:ph type="ctrTitle"/>
          </p:nvPr>
        </p:nvSpPr>
        <p:spPr>
          <a:xfrm>
            <a:off x="1036417" y="418164"/>
            <a:ext cx="5472111" cy="3768074"/>
          </a:xfrm>
        </p:spPr>
        <p:txBody>
          <a:bodyPr>
            <a:normAutofit/>
          </a:bodyPr>
          <a:lstStyle/>
          <a:p>
            <a:pPr algn="l"/>
            <a:r>
              <a:rPr lang="en-US" sz="4000" b="1" dirty="0">
                <a:solidFill>
                  <a:srgbClr val="FFFFFF"/>
                </a:solidFill>
              </a:rPr>
              <a:t>Using the livestock vaccine value chain to transform outcomes for women livestock owners: intersectionality &amp; causal pathways</a:t>
            </a:r>
          </a:p>
        </p:txBody>
      </p:sp>
      <p:sp>
        <p:nvSpPr>
          <p:cNvPr id="5" name="Subtitle 4">
            <a:extLst>
              <a:ext uri="{FF2B5EF4-FFF2-40B4-BE49-F238E27FC236}">
                <a16:creationId xmlns:a16="http://schemas.microsoft.com/office/drawing/2014/main" id="{DB45C2C0-5657-9244-80F8-C0C48EA1FD16}"/>
              </a:ext>
            </a:extLst>
          </p:cNvPr>
          <p:cNvSpPr>
            <a:spLocks noGrp="1"/>
          </p:cNvSpPr>
          <p:nvPr>
            <p:ph type="subTitle" idx="1"/>
          </p:nvPr>
        </p:nvSpPr>
        <p:spPr>
          <a:xfrm>
            <a:off x="1079283" y="5084624"/>
            <a:ext cx="5016563" cy="1601926"/>
          </a:xfrm>
        </p:spPr>
        <p:txBody>
          <a:bodyPr>
            <a:normAutofit/>
          </a:bodyPr>
          <a:lstStyle/>
          <a:p>
            <a:r>
              <a:rPr lang="en-US" sz="2200" dirty="0">
                <a:solidFill>
                  <a:schemeClr val="bg1"/>
                </a:solidFill>
              </a:rPr>
              <a:t>Nargiza Ludgate (rnargiza@ufl.edu)</a:t>
            </a:r>
          </a:p>
          <a:p>
            <a:r>
              <a:rPr lang="en-US" sz="2200" dirty="0">
                <a:solidFill>
                  <a:schemeClr val="bg1"/>
                </a:solidFill>
              </a:rPr>
              <a:t>University of Florida</a:t>
            </a:r>
          </a:p>
          <a:p>
            <a:pPr>
              <a:spcBef>
                <a:spcPts val="400"/>
              </a:spcBef>
            </a:pPr>
            <a:r>
              <a:rPr lang="en-US" altLang="en-KE" sz="2200" dirty="0">
                <a:solidFill>
                  <a:schemeClr val="bg1"/>
                </a:solidFill>
                <a:latin typeface="Calibri" panose="020F0502020204030204" pitchFamily="34" charset="0"/>
              </a:rPr>
              <a:t>Cultivating Equality Conference </a:t>
            </a:r>
          </a:p>
          <a:p>
            <a:pPr>
              <a:spcBef>
                <a:spcPts val="400"/>
              </a:spcBef>
            </a:pPr>
            <a:r>
              <a:rPr lang="en-US" altLang="en-KE" sz="2200" dirty="0">
                <a:solidFill>
                  <a:schemeClr val="bg1"/>
                </a:solidFill>
                <a:latin typeface="Calibri" panose="020F0502020204030204" pitchFamily="34" charset="0"/>
              </a:rPr>
              <a:t>14 October 2021</a:t>
            </a:r>
          </a:p>
        </p:txBody>
      </p:sp>
      <p:sp>
        <p:nvSpPr>
          <p:cNvPr id="26" name="Rectangle 25">
            <a:extLst>
              <a:ext uri="{FF2B5EF4-FFF2-40B4-BE49-F238E27FC236}">
                <a16:creationId xmlns:a16="http://schemas.microsoft.com/office/drawing/2014/main" id="{E6D2DCEA-04F1-4EFD-B194-00459B277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herd of cattle walking down a dirt road&#10;&#10;Description automatically generated">
            <a:extLst>
              <a:ext uri="{FF2B5EF4-FFF2-40B4-BE49-F238E27FC236}">
                <a16:creationId xmlns:a16="http://schemas.microsoft.com/office/drawing/2014/main" id="{FCDEE551-318D-874B-AAA8-0B142BC9E8CC}"/>
              </a:ext>
            </a:extLst>
          </p:cNvPr>
          <p:cNvPicPr>
            <a:picLocks noChangeAspect="1"/>
          </p:cNvPicPr>
          <p:nvPr/>
        </p:nvPicPr>
        <p:blipFill rotWithShape="1">
          <a:blip r:embed="rId3" cstate="email">
            <a:extLst>
              <a:ext uri="{28A0092B-C50C-407E-A947-70E740481C1C}">
                <a14:useLocalDpi xmlns:a14="http://schemas.microsoft.com/office/drawing/2010/main"/>
              </a:ext>
            </a:extLst>
          </a:blip>
          <a:stretch/>
        </p:blipFill>
        <p:spPr>
          <a:xfrm>
            <a:off x="6822570" y="-1"/>
            <a:ext cx="5370365" cy="5343515"/>
          </a:xfrm>
          <a:prstGeom prst="rect">
            <a:avLst/>
          </a:prstGeom>
          <a:effectLst>
            <a:outerShdw blurRad="406400" dist="317500" dir="5400000" sx="89000" sy="89000" rotWithShape="0">
              <a:prstClr val="black">
                <a:alpha val="15000"/>
              </a:prstClr>
            </a:outerShdw>
          </a:effectLst>
        </p:spPr>
      </p:pic>
      <p:pic>
        <p:nvPicPr>
          <p:cNvPr id="16" name="Picture 15" descr="Graphical user interface, application&#10;&#10;Description automatically generated">
            <a:extLst>
              <a:ext uri="{FF2B5EF4-FFF2-40B4-BE49-F238E27FC236}">
                <a16:creationId xmlns:a16="http://schemas.microsoft.com/office/drawing/2014/main" id="{2069C135-1735-9345-92D6-495A73E3AAE7}"/>
              </a:ext>
            </a:extLst>
          </p:cNvPr>
          <p:cNvPicPr>
            <a:picLocks noChangeAspect="1"/>
          </p:cNvPicPr>
          <p:nvPr/>
        </p:nvPicPr>
        <p:blipFill>
          <a:blip r:embed="rId4"/>
          <a:stretch>
            <a:fillRect/>
          </a:stretch>
        </p:blipFill>
        <p:spPr>
          <a:xfrm>
            <a:off x="9615488" y="5621420"/>
            <a:ext cx="2576206" cy="1236579"/>
          </a:xfrm>
          <a:prstGeom prst="rect">
            <a:avLst/>
          </a:prstGeom>
          <a:ln>
            <a:noFill/>
          </a:ln>
          <a:effectLst>
            <a:softEdge rad="112500"/>
          </a:effectLst>
        </p:spPr>
      </p:pic>
      <p:pic>
        <p:nvPicPr>
          <p:cNvPr id="12" name="Picture 4" descr="Image result for UF logo">
            <a:extLst>
              <a:ext uri="{FF2B5EF4-FFF2-40B4-BE49-F238E27FC236}">
                <a16:creationId xmlns:a16="http://schemas.microsoft.com/office/drawing/2014/main" id="{04A99D6A-B3EA-2E4F-ADAC-BBF477508F5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7421955" y="6046324"/>
            <a:ext cx="2077100" cy="386770"/>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xmlns="">
                <a:solidFill>
                  <a:srgbClr val="FFFFFF"/>
                </a:solidFill>
              </a14:hiddenFill>
            </a:ext>
          </a:extLst>
        </p:spPr>
      </p:pic>
      <p:cxnSp>
        <p:nvCxnSpPr>
          <p:cNvPr id="3" name="Straight Connector 2">
            <a:extLst>
              <a:ext uri="{FF2B5EF4-FFF2-40B4-BE49-F238E27FC236}">
                <a16:creationId xmlns:a16="http://schemas.microsoft.com/office/drawing/2014/main" id="{3F6801B7-D0D3-404F-B385-5FFE5410DA44}"/>
              </a:ext>
            </a:extLst>
          </p:cNvPr>
          <p:cNvCxnSpPr>
            <a:cxnSpLocks/>
          </p:cNvCxnSpPr>
          <p:nvPr/>
        </p:nvCxnSpPr>
        <p:spPr>
          <a:xfrm>
            <a:off x="722376" y="4588020"/>
            <a:ext cx="6100194"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93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70DA05-9DB2-4ABA-8686-542DC6406585}"/>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000" kern="1200">
                <a:solidFill>
                  <a:schemeClr val="bg1"/>
                </a:solidFill>
                <a:latin typeface="+mj-lt"/>
                <a:ea typeface="+mj-ea"/>
                <a:cs typeface="+mj-cs"/>
              </a:rPr>
              <a:t>Causal pathways toward desired outcome</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8640EE09-A78D-D746-8442-36325F40DE8B}"/>
              </a:ext>
            </a:extLst>
          </p:cNvPr>
          <p:cNvGraphicFramePr>
            <a:graphicFrameLocks/>
          </p:cNvGraphicFramePr>
          <p:nvPr>
            <p:extLst>
              <p:ext uri="{D42A27DB-BD31-4B8C-83A1-F6EECF244321}">
                <p14:modId xmlns:p14="http://schemas.microsoft.com/office/powerpoint/2010/main" val="734532568"/>
              </p:ext>
            </p:extLst>
          </p:nvPr>
        </p:nvGraphicFramePr>
        <p:xfrm>
          <a:off x="0" y="2298653"/>
          <a:ext cx="12188824" cy="4559338"/>
        </p:xfrm>
        <a:graphic>
          <a:graphicData uri="http://schemas.openxmlformats.org/drawingml/2006/table">
            <a:tbl>
              <a:tblPr>
                <a:solidFill>
                  <a:srgbClr val="F2F2F2">
                    <a:alpha val="30196"/>
                  </a:srgbClr>
                </a:solidFill>
                <a:tableStyleId>{5940675A-B579-460E-94D1-54222C63F5DA}</a:tableStyleId>
              </a:tblPr>
              <a:tblGrid>
                <a:gridCol w="630123">
                  <a:extLst>
                    <a:ext uri="{9D8B030D-6E8A-4147-A177-3AD203B41FA5}">
                      <a16:colId xmlns:a16="http://schemas.microsoft.com/office/drawing/2014/main" val="3693865394"/>
                    </a:ext>
                  </a:extLst>
                </a:gridCol>
                <a:gridCol w="3082895">
                  <a:extLst>
                    <a:ext uri="{9D8B030D-6E8A-4147-A177-3AD203B41FA5}">
                      <a16:colId xmlns:a16="http://schemas.microsoft.com/office/drawing/2014/main" val="1226256056"/>
                    </a:ext>
                  </a:extLst>
                </a:gridCol>
                <a:gridCol w="3158187">
                  <a:extLst>
                    <a:ext uri="{9D8B030D-6E8A-4147-A177-3AD203B41FA5}">
                      <a16:colId xmlns:a16="http://schemas.microsoft.com/office/drawing/2014/main" val="3997604723"/>
                    </a:ext>
                  </a:extLst>
                </a:gridCol>
                <a:gridCol w="3117922">
                  <a:extLst>
                    <a:ext uri="{9D8B030D-6E8A-4147-A177-3AD203B41FA5}">
                      <a16:colId xmlns:a16="http://schemas.microsoft.com/office/drawing/2014/main" val="418226660"/>
                    </a:ext>
                  </a:extLst>
                </a:gridCol>
                <a:gridCol w="2199697">
                  <a:extLst>
                    <a:ext uri="{9D8B030D-6E8A-4147-A177-3AD203B41FA5}">
                      <a16:colId xmlns:a16="http://schemas.microsoft.com/office/drawing/2014/main" val="4004671783"/>
                    </a:ext>
                  </a:extLst>
                </a:gridCol>
              </a:tblGrid>
              <a:tr h="403580">
                <a:tc>
                  <a:txBody>
                    <a:bodyPr/>
                    <a:lstStyle/>
                    <a:p>
                      <a:pPr algn="ctr" rtl="0" fontAlgn="base"/>
                      <a:endParaRPr lang="en-US" sz="1400" b="0" i="0" cap="none" spc="0" dirty="0">
                        <a:solidFill>
                          <a:schemeClr val="tx1"/>
                        </a:solidFill>
                        <a:effectLst/>
                        <a:latin typeface="Calibri"/>
                      </a:endParaRPr>
                    </a:p>
                  </a:txBody>
                  <a:tcPr marL="93457" marR="71890" marT="71890" marB="71890">
                    <a:lnL w="38100" cap="flat" cmpd="sng" algn="ctr">
                      <a:noFill/>
                      <a:prstDash val="solid"/>
                    </a:lnL>
                    <a:lnR w="6350" cap="flat" cmpd="sng" algn="ctr">
                      <a:solidFill>
                        <a:schemeClr val="tx1">
                          <a:lumMod val="75000"/>
                          <a:lumOff val="25000"/>
                        </a:schemeClr>
                      </a:solid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ctr" rtl="0" fontAlgn="base"/>
                      <a:r>
                        <a:rPr lang="en-US" sz="1400" b="0" cap="none" spc="0" dirty="0">
                          <a:solidFill>
                            <a:schemeClr val="tx1"/>
                          </a:solidFill>
                          <a:effectLst/>
                        </a:rPr>
                        <a:t>A </a:t>
                      </a:r>
                      <a:endParaRPr lang="en-US" sz="1400" b="0" i="0" cap="none" spc="0" dirty="0">
                        <a:solidFill>
                          <a:schemeClr val="tx1"/>
                        </a:solidFill>
                        <a:effectLst/>
                        <a:latin typeface="Calibri"/>
                      </a:endParaRPr>
                    </a:p>
                  </a:txBody>
                  <a:tcPr marL="93457" marR="71890" marT="71890" marB="71890">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ctr" rtl="0" fontAlgn="base"/>
                      <a:r>
                        <a:rPr lang="en-US" sz="1400" b="0" cap="none" spc="0" dirty="0">
                          <a:solidFill>
                            <a:schemeClr val="tx1"/>
                          </a:solidFill>
                          <a:effectLst/>
                        </a:rPr>
                        <a:t>B </a:t>
                      </a:r>
                      <a:endParaRPr lang="en-US" sz="1400" b="0" i="0" cap="none" spc="0" dirty="0">
                        <a:solidFill>
                          <a:schemeClr val="tx1"/>
                        </a:solidFill>
                        <a:effectLst/>
                        <a:latin typeface="Calibri"/>
                      </a:endParaRPr>
                    </a:p>
                  </a:txBody>
                  <a:tcPr marL="93457" marR="71890" marT="71890" marB="71890">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ctr" rtl="0" fontAlgn="base"/>
                      <a:r>
                        <a:rPr lang="en-US" sz="1400" b="0" cap="none" spc="0">
                          <a:solidFill>
                            <a:schemeClr val="tx1"/>
                          </a:solidFill>
                          <a:effectLst/>
                        </a:rPr>
                        <a:t>C </a:t>
                      </a:r>
                      <a:endParaRPr lang="en-US" sz="1400" b="0" i="0" cap="none" spc="0">
                        <a:solidFill>
                          <a:schemeClr val="tx1"/>
                        </a:solidFill>
                        <a:effectLst/>
                        <a:latin typeface="Calibri"/>
                      </a:endParaRPr>
                    </a:p>
                  </a:txBody>
                  <a:tcPr marL="93457" marR="71890" marT="71890" marB="71890">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ctr" rtl="0" fontAlgn="base"/>
                      <a:r>
                        <a:rPr lang="en-US" sz="1400" b="0" cap="none" spc="0">
                          <a:solidFill>
                            <a:schemeClr val="tx1"/>
                          </a:solidFill>
                          <a:effectLst/>
                        </a:rPr>
                        <a:t>D </a:t>
                      </a:r>
                      <a:endParaRPr lang="en-US" sz="1400" b="0" i="0" cap="none" spc="0">
                        <a:solidFill>
                          <a:schemeClr val="tx1"/>
                        </a:solidFill>
                        <a:effectLst/>
                        <a:latin typeface="Calibri"/>
                      </a:endParaRPr>
                    </a:p>
                  </a:txBody>
                  <a:tcPr marL="93457" marR="71890" marT="71890" marB="71890">
                    <a:lnL w="6350" cap="flat" cmpd="sng" algn="ctr">
                      <a:solidFill>
                        <a:schemeClr val="tx1">
                          <a:lumMod val="75000"/>
                          <a:lumOff val="25000"/>
                        </a:schemeClr>
                      </a:solidFill>
                      <a:prstDash val="solid"/>
                    </a:lnL>
                    <a:lnR w="38100" cap="flat" cmpd="sng" algn="ctr">
                      <a:no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2594196254"/>
                  </a:ext>
                </a:extLst>
              </a:tr>
              <a:tr h="651334">
                <a:tc>
                  <a:txBody>
                    <a:bodyPr/>
                    <a:lstStyle/>
                    <a:p>
                      <a:pPr algn="ctr" rtl="0" fontAlgn="base"/>
                      <a:endParaRPr lang="en-US" sz="1400" b="1" i="0" cap="none" spc="0" dirty="0">
                        <a:solidFill>
                          <a:schemeClr val="tx1"/>
                        </a:solidFill>
                        <a:effectLst/>
                        <a:latin typeface="Calibri"/>
                      </a:endParaRPr>
                    </a:p>
                  </a:txBody>
                  <a:tcPr marL="93457" marR="71890" marT="71890" marB="71890"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ctr" rtl="0" fontAlgn="base"/>
                      <a:r>
                        <a:rPr lang="en-US" sz="1400" b="1" cap="none" spc="0" dirty="0">
                          <a:solidFill>
                            <a:schemeClr val="tx1"/>
                          </a:solidFill>
                          <a:effectLst/>
                        </a:rPr>
                        <a:t>Actors and/or actions in the nodes in LVVC</a:t>
                      </a:r>
                      <a:endParaRPr lang="en-US" sz="1400" b="1" i="0" cap="none" spc="0" dirty="0">
                        <a:solidFill>
                          <a:schemeClr val="tx1"/>
                        </a:solidFill>
                        <a:effectLst/>
                        <a:latin typeface="Calibri"/>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ctr" rtl="0" fontAlgn="base"/>
                      <a:r>
                        <a:rPr lang="en-US" sz="1400" b="1" cap="none" spc="0" dirty="0">
                          <a:solidFill>
                            <a:schemeClr val="tx1"/>
                          </a:solidFill>
                          <a:effectLst/>
                        </a:rPr>
                        <a:t>Intersectional understanding</a:t>
                      </a:r>
                      <a:endParaRPr lang="en-US" sz="1400" b="1" i="0" cap="none" spc="0" dirty="0">
                        <a:solidFill>
                          <a:schemeClr val="tx1"/>
                        </a:solidFill>
                        <a:effectLst/>
                        <a:latin typeface="Calibri"/>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ctr" rtl="0" fontAlgn="base"/>
                      <a:r>
                        <a:rPr lang="en-US" sz="1400" b="1" cap="none" spc="0">
                          <a:solidFill>
                            <a:schemeClr val="tx1"/>
                          </a:solidFill>
                          <a:effectLst/>
                        </a:rPr>
                        <a:t>Interaction A x B &amp; implications</a:t>
                      </a:r>
                      <a:endParaRPr lang="en-US" sz="1400" b="1" i="0" cap="none" spc="0">
                        <a:solidFill>
                          <a:schemeClr val="tx1"/>
                        </a:solidFill>
                        <a:effectLst/>
                        <a:latin typeface="Calibri"/>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ctr" rtl="0" fontAlgn="base"/>
                      <a:r>
                        <a:rPr lang="en-US" sz="1400" b="1" cap="none" spc="0">
                          <a:solidFill>
                            <a:schemeClr val="tx1"/>
                          </a:solidFill>
                          <a:effectLst/>
                        </a:rPr>
                        <a:t>Empowerment Outcome </a:t>
                      </a:r>
                      <a:endParaRPr lang="en-US" sz="1400" b="1" i="0" cap="none" spc="0">
                        <a:solidFill>
                          <a:schemeClr val="tx1"/>
                        </a:solidFill>
                        <a:effectLst/>
                        <a:latin typeface="Calibri"/>
                      </a:endParaRPr>
                    </a:p>
                  </a:txBody>
                  <a:tcPr marL="93457" marR="71890" marT="71890" marB="71890"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551688619"/>
                  </a:ext>
                </a:extLst>
              </a:tr>
              <a:tr h="651334">
                <a:tc>
                  <a:txBody>
                    <a:bodyPr/>
                    <a:lstStyle/>
                    <a:p>
                      <a:pPr algn="ctr" rtl="0" fontAlgn="base"/>
                      <a:r>
                        <a:rPr lang="en-US" sz="1400" b="0" cap="none" spc="0" dirty="0">
                          <a:solidFill>
                            <a:schemeClr val="tx1"/>
                          </a:solidFill>
                          <a:effectLst/>
                        </a:rPr>
                        <a:t>1 </a:t>
                      </a:r>
                      <a:endParaRPr lang="en-US" sz="1400" b="0" i="0" cap="none" spc="0" dirty="0">
                        <a:solidFill>
                          <a:schemeClr val="tx1"/>
                        </a:solidFill>
                        <a:effectLst/>
                        <a:latin typeface="Calibri"/>
                      </a:endParaRPr>
                    </a:p>
                  </a:txBody>
                  <a:tcPr marL="93457" marR="71890" marT="71890" marB="71890"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rtl="0" fontAlgn="base"/>
                      <a:r>
                        <a:rPr lang="en-US" sz="1400" b="0" cap="none" spc="0">
                          <a:solidFill>
                            <a:schemeClr val="tx1"/>
                          </a:solidFill>
                          <a:effectLst/>
                        </a:rPr>
                        <a:t>Communities sensitized using GITA</a:t>
                      </a:r>
                      <a:endParaRPr lang="en-US" sz="1400" b="0" i="0" cap="none" spc="0">
                        <a:solidFill>
                          <a:schemeClr val="tx1"/>
                        </a:solidFill>
                        <a:effectLst/>
                        <a:latin typeface="Calibri"/>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rtl="0" fontAlgn="base"/>
                      <a:r>
                        <a:rPr lang="en-US" sz="1400" b="0" cap="none" spc="0" dirty="0">
                          <a:solidFill>
                            <a:schemeClr val="tx1"/>
                          </a:solidFill>
                          <a:effectLst/>
                        </a:rPr>
                        <a:t>Social and cultural norms about who has access to vet services</a:t>
                      </a:r>
                      <a:endParaRPr lang="en-US" sz="1400" b="0" i="0" cap="none" spc="0" dirty="0">
                        <a:solidFill>
                          <a:schemeClr val="tx1"/>
                        </a:solidFill>
                        <a:effectLst/>
                        <a:latin typeface="Calibri"/>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rtl="0" fontAlgn="base"/>
                      <a:r>
                        <a:rPr lang="en-US" sz="1400" b="0" cap="none" spc="0">
                          <a:solidFill>
                            <a:schemeClr val="tx1"/>
                          </a:solidFill>
                          <a:effectLst/>
                        </a:rPr>
                        <a:t>Transformational potential of outreach</a:t>
                      </a:r>
                      <a:endParaRPr lang="en-US" sz="1400" b="0" i="0" cap="none" spc="0">
                        <a:solidFill>
                          <a:schemeClr val="tx1"/>
                        </a:solidFill>
                        <a:effectLst/>
                        <a:highlight>
                          <a:srgbClr val="FFFF00"/>
                        </a:highlight>
                        <a:latin typeface="Calibri"/>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rowSpan="5">
                  <a:txBody>
                    <a:bodyPr/>
                    <a:lstStyle/>
                    <a:p>
                      <a:pPr lvl="0" algn="l">
                        <a:buNone/>
                      </a:pPr>
                      <a:r>
                        <a:rPr lang="en-US" sz="1400" b="0" cap="none" spc="0">
                          <a:solidFill>
                            <a:schemeClr val="tx1"/>
                          </a:solidFill>
                          <a:effectLst/>
                        </a:rPr>
                        <a:t>Vaccine uptake is inclusive, equitable and efficient</a:t>
                      </a:r>
                      <a:endParaRPr lang="en-US" sz="1400" b="0" cap="none" spc="0">
                        <a:solidFill>
                          <a:schemeClr val="tx1"/>
                        </a:solidFill>
                      </a:endParaRPr>
                    </a:p>
                  </a:txBody>
                  <a:tcPr marL="93457" marR="71890" marT="71890" marB="71890"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extLst>
                  <a:ext uri="{0D108BD9-81ED-4DB2-BD59-A6C34878D82A}">
                    <a16:rowId xmlns:a16="http://schemas.microsoft.com/office/drawing/2014/main" val="584872859"/>
                  </a:ext>
                </a:extLst>
              </a:tr>
              <a:tr h="899088">
                <a:tc>
                  <a:txBody>
                    <a:bodyPr/>
                    <a:lstStyle/>
                    <a:p>
                      <a:pPr algn="ctr" rtl="0" fontAlgn="base"/>
                      <a:r>
                        <a:rPr lang="en-US" sz="1400" b="0" cap="none" spc="0" dirty="0">
                          <a:solidFill>
                            <a:schemeClr val="tx1"/>
                          </a:solidFill>
                          <a:effectLst/>
                        </a:rPr>
                        <a:t>2 </a:t>
                      </a:r>
                      <a:endParaRPr lang="en-US" sz="1400" b="0" i="0" cap="none" spc="0" dirty="0">
                        <a:solidFill>
                          <a:schemeClr val="tx1"/>
                        </a:solidFill>
                        <a:effectLst/>
                        <a:latin typeface="Calibri"/>
                      </a:endParaRPr>
                    </a:p>
                  </a:txBody>
                  <a:tcPr marL="93457" marR="71890" marT="71890" marB="71890"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rtl="0" fontAlgn="base"/>
                      <a:r>
                        <a:rPr lang="en-US" sz="1400" b="0" cap="none" spc="0" dirty="0">
                          <a:solidFill>
                            <a:schemeClr val="tx1"/>
                          </a:solidFill>
                          <a:effectLst/>
                        </a:rPr>
                        <a:t>Trained veterinarians with GITA</a:t>
                      </a:r>
                      <a:endParaRPr lang="en-US" sz="1400" b="0" i="0" cap="none" spc="0" dirty="0">
                        <a:solidFill>
                          <a:schemeClr val="tx1"/>
                        </a:solidFill>
                        <a:effectLst/>
                        <a:latin typeface="Calibri"/>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lvl="0" algn="l">
                        <a:buNone/>
                      </a:pPr>
                      <a:r>
                        <a:rPr lang="en-US" sz="1400" b="0" u="none" strike="noStrike" cap="none" spc="0" noProof="0" dirty="0">
                          <a:solidFill>
                            <a:schemeClr val="tx1"/>
                          </a:solidFill>
                          <a:effectLst/>
                        </a:rPr>
                        <a:t>Social and cultural </a:t>
                      </a:r>
                      <a:r>
                        <a:rPr lang="en-US" sz="1400" b="0" cap="none" spc="0" dirty="0">
                          <a:solidFill>
                            <a:schemeClr val="tx1"/>
                          </a:solidFill>
                          <a:effectLst/>
                        </a:rPr>
                        <a:t>norms about who provides animal health care </a:t>
                      </a:r>
                      <a:endParaRPr lang="en-US" sz="1400" b="0" i="0" cap="none" spc="0" dirty="0">
                        <a:solidFill>
                          <a:schemeClr val="tx1"/>
                        </a:solidFill>
                        <a:effectLst/>
                        <a:latin typeface="Calibri"/>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rtl="0" fontAlgn="base"/>
                      <a:r>
                        <a:rPr lang="en-US" sz="1400" b="0" cap="none" spc="0">
                          <a:solidFill>
                            <a:schemeClr val="tx1"/>
                          </a:solidFill>
                          <a:effectLst/>
                        </a:rPr>
                        <a:t>Transformational potential of trainings</a:t>
                      </a:r>
                      <a:endParaRPr lang="en-US" sz="1400" b="0" i="0" cap="none" spc="0">
                        <a:solidFill>
                          <a:schemeClr val="tx1"/>
                        </a:solidFill>
                        <a:effectLst/>
                        <a:latin typeface="Calibri"/>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vMerge="1">
                  <a:txBody>
                    <a:bodyPr/>
                    <a:lstStyle/>
                    <a:p>
                      <a:pPr algn="l" rtl="0" fontAlgn="base"/>
                      <a:endParaRPr lang="en-US" sz="1600" b="0" i="0">
                        <a:effectLst/>
                      </a:endParaRPr>
                    </a:p>
                  </a:txBody>
                  <a:tcPr>
                    <a:lnL w="9525" cap="flat" cmpd="sng" algn="ctr">
                      <a:solidFill>
                        <a:srgbClr val="805C7B"/>
                      </a:solidFill>
                      <a:prstDash val="solid"/>
                      <a:round/>
                      <a:headEnd type="none" w="med" len="med"/>
                      <a:tailEnd type="none" w="med" len="med"/>
                    </a:lnL>
                    <a:lnR w="9525" cap="flat" cmpd="sng" algn="ctr">
                      <a:solidFill>
                        <a:srgbClr val="80527B"/>
                      </a:solidFill>
                      <a:prstDash val="solid"/>
                      <a:round/>
                      <a:headEnd type="none" w="med" len="med"/>
                      <a:tailEnd type="none" w="med" len="med"/>
                    </a:lnR>
                    <a:lnT w="9525" cap="flat" cmpd="sng" algn="ctr">
                      <a:solidFill>
                        <a:srgbClr val="006B7B"/>
                      </a:solidFill>
                      <a:prstDash val="solid"/>
                      <a:round/>
                      <a:headEnd type="none" w="med" len="med"/>
                      <a:tailEnd type="none" w="med" len="med"/>
                    </a:lnT>
                    <a:lnB w="9525" cap="flat" cmpd="sng" algn="ctr">
                      <a:solidFill>
                        <a:srgbClr val="80527B"/>
                      </a:solidFill>
                      <a:prstDash val="solid"/>
                      <a:round/>
                      <a:headEnd type="none" w="med" len="med"/>
                      <a:tailEnd type="none" w="med" len="med"/>
                    </a:lnB>
                  </a:tcPr>
                </a:tc>
                <a:extLst>
                  <a:ext uri="{0D108BD9-81ED-4DB2-BD59-A6C34878D82A}">
                    <a16:rowId xmlns:a16="http://schemas.microsoft.com/office/drawing/2014/main" val="670788633"/>
                  </a:ext>
                </a:extLst>
              </a:tr>
              <a:tr h="651334">
                <a:tc>
                  <a:txBody>
                    <a:bodyPr/>
                    <a:lstStyle/>
                    <a:p>
                      <a:pPr algn="ctr" rtl="0" fontAlgn="base"/>
                      <a:r>
                        <a:rPr lang="en-US" sz="1400" b="0" cap="none" spc="0" dirty="0">
                          <a:solidFill>
                            <a:schemeClr val="tx1"/>
                          </a:solidFill>
                          <a:effectLst/>
                        </a:rPr>
                        <a:t>3 </a:t>
                      </a:r>
                      <a:endParaRPr lang="en-US" sz="1400" b="0" i="0" cap="none" spc="0" dirty="0">
                        <a:solidFill>
                          <a:schemeClr val="tx1"/>
                        </a:solidFill>
                        <a:effectLst/>
                        <a:latin typeface="Calibri"/>
                      </a:endParaRPr>
                    </a:p>
                  </a:txBody>
                  <a:tcPr marL="93457" marR="71890" marT="71890" marB="71890"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rtl="0" fontAlgn="base"/>
                      <a:r>
                        <a:rPr lang="en-US" sz="1400" b="0" cap="none" spc="0" dirty="0">
                          <a:solidFill>
                            <a:schemeClr val="tx1"/>
                          </a:solidFill>
                          <a:effectLst/>
                        </a:rPr>
                        <a:t>Trained community animal health workers with GITA</a:t>
                      </a:r>
                      <a:endParaRPr lang="en-US" sz="1400" b="0" i="0" cap="none" spc="0" dirty="0">
                        <a:solidFill>
                          <a:schemeClr val="tx1"/>
                        </a:solidFill>
                        <a:effectLst/>
                        <a:latin typeface="Calibri"/>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lvl="0" algn="l">
                        <a:buNone/>
                      </a:pPr>
                      <a:r>
                        <a:rPr lang="en-US" sz="1400" b="0" u="none" strike="noStrike" cap="none" spc="0" noProof="0" dirty="0">
                          <a:solidFill>
                            <a:schemeClr val="tx1"/>
                          </a:solidFill>
                          <a:effectLst/>
                        </a:rPr>
                        <a:t>Social and cultural </a:t>
                      </a:r>
                      <a:r>
                        <a:rPr lang="en-US" sz="1400" b="0" cap="none" spc="0" dirty="0">
                          <a:solidFill>
                            <a:schemeClr val="tx1"/>
                          </a:solidFill>
                          <a:effectLst/>
                        </a:rPr>
                        <a:t>norms about who receives animal health care </a:t>
                      </a:r>
                      <a:endParaRPr lang="en-US" sz="1400" b="0" i="0" cap="none" spc="0" dirty="0">
                        <a:solidFill>
                          <a:schemeClr val="tx1"/>
                        </a:solidFill>
                        <a:effectLst/>
                        <a:latin typeface="Calibri"/>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rtl="0" fontAlgn="base"/>
                      <a:r>
                        <a:rPr lang="en-US" sz="1400" b="0" cap="none" spc="0">
                          <a:solidFill>
                            <a:schemeClr val="tx1"/>
                          </a:solidFill>
                          <a:effectLst/>
                        </a:rPr>
                        <a:t>Transformational potential of trainings</a:t>
                      </a:r>
                      <a:endParaRPr lang="en-US" sz="1400" b="0" i="0" cap="none" spc="0">
                        <a:solidFill>
                          <a:schemeClr val="tx1"/>
                        </a:solidFill>
                        <a:effectLst/>
                        <a:latin typeface="Calibri"/>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vMerge="1">
                  <a:txBody>
                    <a:bodyPr/>
                    <a:lstStyle/>
                    <a:p>
                      <a:pPr algn="l" rtl="0" fontAlgn="base"/>
                      <a:endParaRPr lang="en-US" sz="1600" b="0" i="0">
                        <a:effectLst/>
                      </a:endParaRPr>
                    </a:p>
                  </a:txBody>
                  <a:tcPr>
                    <a:lnL w="9525" cap="flat" cmpd="sng" algn="ctr">
                      <a:solidFill>
                        <a:srgbClr val="405A7B"/>
                      </a:solidFill>
                      <a:prstDash val="solid"/>
                      <a:round/>
                      <a:headEnd type="none" w="med" len="med"/>
                      <a:tailEnd type="none" w="med" len="med"/>
                    </a:lnL>
                    <a:lnR w="9525" cap="flat" cmpd="sng" algn="ctr">
                      <a:solidFill>
                        <a:srgbClr val="00417B"/>
                      </a:solidFill>
                      <a:prstDash val="solid"/>
                      <a:round/>
                      <a:headEnd type="none" w="med" len="med"/>
                      <a:tailEnd type="none" w="med" len="med"/>
                    </a:lnR>
                    <a:lnT w="9525" cap="flat" cmpd="sng" algn="ctr">
                      <a:solidFill>
                        <a:srgbClr val="80527B"/>
                      </a:solidFill>
                      <a:prstDash val="solid"/>
                      <a:round/>
                      <a:headEnd type="none" w="med" len="med"/>
                      <a:tailEnd type="none" w="med" len="med"/>
                    </a:lnT>
                    <a:lnB w="9525" cap="flat" cmpd="sng" algn="ctr">
                      <a:solidFill>
                        <a:srgbClr val="00417B"/>
                      </a:solidFill>
                      <a:prstDash val="solid"/>
                      <a:round/>
                      <a:headEnd type="none" w="med" len="med"/>
                      <a:tailEnd type="none" w="med" len="med"/>
                    </a:lnB>
                  </a:tcPr>
                </a:tc>
                <a:extLst>
                  <a:ext uri="{0D108BD9-81ED-4DB2-BD59-A6C34878D82A}">
                    <a16:rowId xmlns:a16="http://schemas.microsoft.com/office/drawing/2014/main" val="2084526704"/>
                  </a:ext>
                </a:extLst>
              </a:tr>
              <a:tr h="651334">
                <a:tc>
                  <a:txBody>
                    <a:bodyPr/>
                    <a:lstStyle/>
                    <a:p>
                      <a:pPr algn="ctr" rtl="0" fontAlgn="base"/>
                      <a:r>
                        <a:rPr lang="en-US" sz="1400" b="0" cap="none" spc="0" dirty="0">
                          <a:solidFill>
                            <a:schemeClr val="tx1"/>
                          </a:solidFill>
                          <a:effectLst/>
                        </a:rPr>
                        <a:t>4 </a:t>
                      </a:r>
                      <a:endParaRPr lang="en-US" sz="1400" b="0" i="0" cap="none" spc="0" dirty="0">
                        <a:solidFill>
                          <a:schemeClr val="tx1"/>
                        </a:solidFill>
                        <a:effectLst/>
                        <a:latin typeface="Calibri"/>
                      </a:endParaRPr>
                    </a:p>
                  </a:txBody>
                  <a:tcPr marL="93457" marR="71890" marT="71890" marB="71890"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rtl="0" fontAlgn="base"/>
                      <a:r>
                        <a:rPr lang="en-US" sz="1400" b="0" cap="none" spc="0" dirty="0">
                          <a:solidFill>
                            <a:schemeClr val="tx1"/>
                          </a:solidFill>
                          <a:effectLst/>
                        </a:rPr>
                        <a:t>Community animal health workers curriculum supplemented with GITA</a:t>
                      </a:r>
                      <a:endParaRPr lang="en-US" sz="1400" b="0" i="0" cap="none" spc="0" dirty="0">
                        <a:solidFill>
                          <a:schemeClr val="tx1"/>
                        </a:solidFill>
                        <a:effectLst/>
                        <a:latin typeface="+mn-lt"/>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lgn="l" rtl="0" fontAlgn="base"/>
                      <a:r>
                        <a:rPr lang="en-US" sz="1400" b="0" cap="none" spc="0" dirty="0">
                          <a:solidFill>
                            <a:schemeClr val="tx1"/>
                          </a:solidFill>
                          <a:effectLst/>
                        </a:rPr>
                        <a:t>Norms about technical vs. soft skills training </a:t>
                      </a:r>
                      <a:endParaRPr lang="en-US" sz="1400" b="0" i="0" cap="none" spc="0" dirty="0">
                        <a:solidFill>
                          <a:schemeClr val="tx1"/>
                        </a:solidFill>
                        <a:effectLst/>
                        <a:latin typeface="+mn-lt"/>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b="0" cap="none" spc="0" dirty="0">
                          <a:solidFill>
                            <a:schemeClr val="tx1"/>
                          </a:solidFill>
                          <a:effectLst/>
                        </a:rPr>
                        <a:t>Transformational potential of curriculum reform</a:t>
                      </a:r>
                      <a:endParaRPr lang="en-US" sz="1400" b="0" i="0" cap="none" spc="0" dirty="0">
                        <a:solidFill>
                          <a:schemeClr val="tx1"/>
                        </a:solidFill>
                        <a:effectLst/>
                        <a:latin typeface="+mn-lt"/>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vMerge="1">
                  <a:txBody>
                    <a:bodyPr/>
                    <a:lstStyle/>
                    <a:p>
                      <a:pPr algn="l" rtl="0" fontAlgn="base"/>
                      <a:endParaRPr lang="en-US" sz="1600" b="0" i="0">
                        <a:effectLst/>
                      </a:endParaRPr>
                    </a:p>
                  </a:txBody>
                  <a:tcPr>
                    <a:lnL w="9525" cap="flat" cmpd="sng" algn="ctr">
                      <a:solidFill>
                        <a:srgbClr val="405D7B"/>
                      </a:solidFill>
                      <a:prstDash val="solid"/>
                      <a:round/>
                      <a:headEnd type="none" w="med" len="med"/>
                      <a:tailEnd type="none" w="med" len="med"/>
                    </a:lnL>
                    <a:lnR w="9525" cap="flat" cmpd="sng" algn="ctr">
                      <a:solidFill>
                        <a:srgbClr val="00197B"/>
                      </a:solidFill>
                      <a:prstDash val="solid"/>
                      <a:round/>
                      <a:headEnd type="none" w="med" len="med"/>
                      <a:tailEnd type="none" w="med" len="med"/>
                    </a:lnR>
                    <a:lnT w="9525" cap="flat" cmpd="sng" algn="ctr">
                      <a:solidFill>
                        <a:srgbClr val="00417B"/>
                      </a:solidFill>
                      <a:prstDash val="solid"/>
                      <a:round/>
                      <a:headEnd type="none" w="med" len="med"/>
                      <a:tailEnd type="none" w="med" len="med"/>
                    </a:lnT>
                    <a:lnB w="9525" cap="flat" cmpd="sng" algn="ctr">
                      <a:solidFill>
                        <a:srgbClr val="00197B"/>
                      </a:solidFill>
                      <a:prstDash val="solid"/>
                      <a:round/>
                      <a:headEnd type="none" w="med" len="med"/>
                      <a:tailEnd type="none" w="med" len="med"/>
                    </a:lnB>
                  </a:tcPr>
                </a:tc>
                <a:extLst>
                  <a:ext uri="{0D108BD9-81ED-4DB2-BD59-A6C34878D82A}">
                    <a16:rowId xmlns:a16="http://schemas.microsoft.com/office/drawing/2014/main" val="2039488644"/>
                  </a:ext>
                </a:extLst>
              </a:tr>
              <a:tr h="651334">
                <a:tc>
                  <a:txBody>
                    <a:bodyPr/>
                    <a:lstStyle/>
                    <a:p>
                      <a:pPr algn="ctr" rtl="0" fontAlgn="base"/>
                      <a:r>
                        <a:rPr lang="en-US" sz="1400" b="0" cap="none" spc="0" dirty="0">
                          <a:solidFill>
                            <a:schemeClr val="tx1"/>
                          </a:solidFill>
                          <a:effectLst/>
                        </a:rPr>
                        <a:t>5 </a:t>
                      </a:r>
                      <a:endParaRPr lang="en-US" sz="1400" b="0" i="0" cap="none" spc="0" dirty="0">
                        <a:solidFill>
                          <a:schemeClr val="tx1"/>
                        </a:solidFill>
                        <a:effectLst/>
                        <a:latin typeface="Calibri"/>
                      </a:endParaRPr>
                    </a:p>
                  </a:txBody>
                  <a:tcPr marL="93457" marR="71890" marT="71890" marB="71890"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b="0" cap="none" spc="0" dirty="0">
                          <a:solidFill>
                            <a:schemeClr val="tx1"/>
                          </a:solidFill>
                          <a:effectLst/>
                        </a:rPr>
                        <a:t>GITA infused livestock vaccination policies</a:t>
                      </a:r>
                      <a:endParaRPr lang="en-US" sz="1400" b="0" i="0" cap="none" spc="0" dirty="0">
                        <a:solidFill>
                          <a:schemeClr val="tx1"/>
                        </a:solidFill>
                        <a:effectLst/>
                        <a:latin typeface="+mn-lt"/>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b="0" cap="none" spc="0" dirty="0">
                          <a:solidFill>
                            <a:schemeClr val="tx1"/>
                          </a:solidFill>
                          <a:effectLst/>
                        </a:rPr>
                        <a:t>Belief that policies are neutral </a:t>
                      </a:r>
                      <a:endParaRPr lang="en-US" sz="1400" b="0" i="0" cap="none" spc="0" dirty="0">
                        <a:solidFill>
                          <a:schemeClr val="tx1"/>
                        </a:solidFill>
                        <a:effectLst/>
                        <a:latin typeface="+mn-lt"/>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b="0" cap="none" spc="0" dirty="0">
                          <a:solidFill>
                            <a:schemeClr val="tx1"/>
                          </a:solidFill>
                          <a:effectLst/>
                        </a:rPr>
                        <a:t>Transformational potential of policy reform</a:t>
                      </a:r>
                      <a:endParaRPr lang="en-US" sz="1400" b="0" i="0" cap="none" spc="0" dirty="0">
                        <a:solidFill>
                          <a:schemeClr val="tx1"/>
                        </a:solidFill>
                        <a:effectLst/>
                        <a:latin typeface="+mn-lt"/>
                      </a:endParaRPr>
                    </a:p>
                  </a:txBody>
                  <a:tcPr marL="93457" marR="71890" marT="71890" marB="71890"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tc vMerge="1">
                  <a:txBody>
                    <a:bodyPr/>
                    <a:lstStyle/>
                    <a:p>
                      <a:pPr algn="l" rtl="0" fontAlgn="base"/>
                      <a:endParaRPr lang="en-US" sz="1600" b="0" i="0">
                        <a:effectLst/>
                      </a:endParaRPr>
                    </a:p>
                  </a:txBody>
                  <a:tcPr>
                    <a:lnL w="9525" cap="flat" cmpd="sng" algn="ctr">
                      <a:solidFill>
                        <a:srgbClr val="002B7B"/>
                      </a:solidFill>
                      <a:prstDash val="solid"/>
                      <a:round/>
                      <a:headEnd type="none" w="med" len="med"/>
                      <a:tailEnd type="none" w="med" len="med"/>
                    </a:lnL>
                    <a:lnR w="9525" cap="flat" cmpd="sng" algn="ctr">
                      <a:solidFill>
                        <a:srgbClr val="40037B"/>
                      </a:solidFill>
                      <a:prstDash val="solid"/>
                      <a:round/>
                      <a:headEnd type="none" w="med" len="med"/>
                      <a:tailEnd type="none" w="med" len="med"/>
                    </a:lnR>
                    <a:lnT w="9525" cap="flat" cmpd="sng" algn="ctr">
                      <a:solidFill>
                        <a:srgbClr val="00197B"/>
                      </a:solidFill>
                      <a:prstDash val="solid"/>
                      <a:round/>
                      <a:headEnd type="none" w="med" len="med"/>
                      <a:tailEnd type="none" w="med" len="med"/>
                    </a:lnT>
                    <a:lnB w="9525" cap="flat" cmpd="sng" algn="ctr">
                      <a:solidFill>
                        <a:srgbClr val="40037B"/>
                      </a:solidFill>
                      <a:prstDash val="solid"/>
                      <a:round/>
                      <a:headEnd type="none" w="med" len="med"/>
                      <a:tailEnd type="none" w="med" len="med"/>
                    </a:lnB>
                  </a:tcPr>
                </a:tc>
                <a:extLst>
                  <a:ext uri="{0D108BD9-81ED-4DB2-BD59-A6C34878D82A}">
                    <a16:rowId xmlns:a16="http://schemas.microsoft.com/office/drawing/2014/main" val="990850612"/>
                  </a:ext>
                </a:extLst>
              </a:tr>
            </a:tbl>
          </a:graphicData>
        </a:graphic>
      </p:graphicFrame>
    </p:spTree>
    <p:extLst>
      <p:ext uri="{BB962C8B-B14F-4D97-AF65-F5344CB8AC3E}">
        <p14:creationId xmlns:p14="http://schemas.microsoft.com/office/powerpoint/2010/main" val="2046226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2D54B1F-C792-CE41-8AB6-9287470B5B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8165" b="2311"/>
          <a:stretch/>
        </p:blipFill>
        <p:spPr>
          <a:xfrm>
            <a:off x="20" y="10"/>
            <a:ext cx="12191980" cy="6857990"/>
          </a:xfrm>
          <a:prstGeom prst="rect">
            <a:avLst/>
          </a:prstGeom>
        </p:spPr>
      </p:pic>
      <p:sp>
        <p:nvSpPr>
          <p:cNvPr id="16" name="Freeform: Shape 15">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FD350C3-4C28-8B4F-AA2B-F214807BA8E4}"/>
              </a:ext>
            </a:extLst>
          </p:cNvPr>
          <p:cNvSpPr>
            <a:spLocks noGrp="1"/>
          </p:cNvSpPr>
          <p:nvPr>
            <p:ph type="title"/>
          </p:nvPr>
        </p:nvSpPr>
        <p:spPr>
          <a:xfrm>
            <a:off x="841248" y="4199861"/>
            <a:ext cx="8856059" cy="1336826"/>
          </a:xfrm>
        </p:spPr>
        <p:txBody>
          <a:bodyPr vert="horz" lIns="91440" tIns="45720" rIns="91440" bIns="45720" rtlCol="0" anchor="b">
            <a:normAutofit/>
          </a:bodyPr>
          <a:lstStyle/>
          <a:p>
            <a:r>
              <a:rPr lang="en-US" sz="5400">
                <a:solidFill>
                  <a:srgbClr val="FFFFFF"/>
                </a:solidFill>
              </a:rPr>
              <a:t>Research continues…</a:t>
            </a:r>
          </a:p>
        </p:txBody>
      </p:sp>
    </p:spTree>
    <p:extLst>
      <p:ext uri="{BB962C8B-B14F-4D97-AF65-F5344CB8AC3E}">
        <p14:creationId xmlns:p14="http://schemas.microsoft.com/office/powerpoint/2010/main" val="29931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C08A3-AC66-E047-BC54-A5F934A936E4}"/>
              </a:ext>
            </a:extLst>
          </p:cNvPr>
          <p:cNvSpPr>
            <a:spLocks noGrp="1"/>
          </p:cNvSpPr>
          <p:nvPr>
            <p:ph type="title"/>
          </p:nvPr>
        </p:nvSpPr>
        <p:spPr>
          <a:xfrm>
            <a:off x="481013" y="3752850"/>
            <a:ext cx="3290887" cy="1282464"/>
          </a:xfrm>
        </p:spPr>
        <p:txBody>
          <a:bodyPr anchor="ctr">
            <a:normAutofit/>
          </a:bodyPr>
          <a:lstStyle/>
          <a:p>
            <a:r>
              <a:rPr lang="en-US" sz="3600" b="1" dirty="0"/>
              <a:t>Thank you!</a:t>
            </a:r>
          </a:p>
        </p:txBody>
      </p:sp>
      <p:pic>
        <p:nvPicPr>
          <p:cNvPr id="4" name="Picture 3" descr="A group of people posing for the camera&#10;&#10;Description automatically generated">
            <a:extLst>
              <a:ext uri="{FF2B5EF4-FFF2-40B4-BE49-F238E27FC236}">
                <a16:creationId xmlns:a16="http://schemas.microsoft.com/office/drawing/2014/main" id="{5E3A14DD-998C-3448-A9FD-C62E1F9776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9510" r="-1" b="5210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10" name="Content Placeholder 2">
            <a:extLst>
              <a:ext uri="{FF2B5EF4-FFF2-40B4-BE49-F238E27FC236}">
                <a16:creationId xmlns:a16="http://schemas.microsoft.com/office/drawing/2014/main" id="{17A41770-0661-464A-94F0-9745D89C7F1C}"/>
              </a:ext>
            </a:extLst>
          </p:cNvPr>
          <p:cNvGraphicFramePr>
            <a:graphicFrameLocks noGrp="1"/>
          </p:cNvGraphicFramePr>
          <p:nvPr>
            <p:ph idx="1"/>
          </p:nvPr>
        </p:nvGraphicFramePr>
        <p:xfrm>
          <a:off x="4223982" y="3752850"/>
          <a:ext cx="7485413" cy="2452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Image result for UF logo">
            <a:extLst>
              <a:ext uri="{FF2B5EF4-FFF2-40B4-BE49-F238E27FC236}">
                <a16:creationId xmlns:a16="http://schemas.microsoft.com/office/drawing/2014/main" id="{33E65178-CD81-004B-8B02-B3F23C196B6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588148" y="6043614"/>
            <a:ext cx="3131264" cy="58711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Graphical user interface, application&#10;&#10;Description automatically generated">
            <a:extLst>
              <a:ext uri="{FF2B5EF4-FFF2-40B4-BE49-F238E27FC236}">
                <a16:creationId xmlns:a16="http://schemas.microsoft.com/office/drawing/2014/main" id="{3557ABF6-54F5-D34D-BC2D-EDE1A0816754}"/>
              </a:ext>
            </a:extLst>
          </p:cNvPr>
          <p:cNvPicPr>
            <a:picLocks noChangeAspect="1"/>
          </p:cNvPicPr>
          <p:nvPr/>
        </p:nvPicPr>
        <p:blipFill>
          <a:blip r:embed="rId10"/>
          <a:stretch>
            <a:fillRect/>
          </a:stretch>
        </p:blipFill>
        <p:spPr>
          <a:xfrm>
            <a:off x="147876" y="5272088"/>
            <a:ext cx="3321605" cy="1585912"/>
          </a:xfrm>
          <a:prstGeom prst="rect">
            <a:avLst/>
          </a:prstGeom>
        </p:spPr>
      </p:pic>
    </p:spTree>
    <p:extLst>
      <p:ext uri="{BB962C8B-B14F-4D97-AF65-F5344CB8AC3E}">
        <p14:creationId xmlns:p14="http://schemas.microsoft.com/office/powerpoint/2010/main" val="1157233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huts&#10;&#10;Description automatically generated with low confidence">
            <a:extLst>
              <a:ext uri="{FF2B5EF4-FFF2-40B4-BE49-F238E27FC236}">
                <a16:creationId xmlns:a16="http://schemas.microsoft.com/office/drawing/2014/main" id="{BB6055A9-6B74-469C-8AA0-64F7F2AD1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360058" cy="6799868"/>
          </a:xfrm>
          <a:prstGeom prst="rect">
            <a:avLst/>
          </a:prstGeom>
        </p:spPr>
      </p:pic>
      <p:sp>
        <p:nvSpPr>
          <p:cNvPr id="4" name="Title 3">
            <a:extLst>
              <a:ext uri="{FF2B5EF4-FFF2-40B4-BE49-F238E27FC236}">
                <a16:creationId xmlns:a16="http://schemas.microsoft.com/office/drawing/2014/main" id="{0D751BA7-23F3-4E4F-8A93-B04B4B8452CE}"/>
              </a:ext>
            </a:extLst>
          </p:cNvPr>
          <p:cNvSpPr>
            <a:spLocks noGrp="1"/>
          </p:cNvSpPr>
          <p:nvPr>
            <p:ph type="ctrTitle"/>
          </p:nvPr>
        </p:nvSpPr>
        <p:spPr>
          <a:xfrm>
            <a:off x="236997" y="93507"/>
            <a:ext cx="9299438" cy="1390650"/>
          </a:xfrm>
        </p:spPr>
        <p:txBody>
          <a:bodyPr>
            <a:noAutofit/>
          </a:bodyPr>
          <a:lstStyle/>
          <a:p>
            <a:pPr algn="l">
              <a:defRPr/>
            </a:pPr>
            <a:r>
              <a:rPr lang="en-GB" sz="3000" dirty="0">
                <a:effectLst/>
                <a:latin typeface="Arial" panose="020B0604020202020204" pitchFamily="34" charset="0"/>
                <a:ea typeface="Calibri" panose="020F0502020204030204" pitchFamily="34" charset="0"/>
              </a:rPr>
              <a:t>Transforming the vaccine delivery system for chickens and goats in Ghana: </a:t>
            </a:r>
            <a:br>
              <a:rPr lang="en-GB" sz="3000" dirty="0">
                <a:effectLst/>
                <a:latin typeface="Arial" panose="020B0604020202020204" pitchFamily="34" charset="0"/>
                <a:ea typeface="Calibri" panose="020F0502020204030204" pitchFamily="34" charset="0"/>
              </a:rPr>
            </a:br>
            <a:r>
              <a:rPr lang="en-GB" sz="3000" dirty="0">
                <a:effectLst/>
                <a:latin typeface="Arial" panose="020B0604020202020204" pitchFamily="34" charset="0"/>
                <a:ea typeface="Calibri" panose="020F0502020204030204" pitchFamily="34" charset="0"/>
              </a:rPr>
              <a:t>what approaches and what benefits for women? </a:t>
            </a:r>
            <a:endParaRPr lang="en-US" sz="3000" dirty="0"/>
          </a:p>
        </p:txBody>
      </p:sp>
      <p:sp>
        <p:nvSpPr>
          <p:cNvPr id="23554" name="Subtitle 2">
            <a:extLst>
              <a:ext uri="{FF2B5EF4-FFF2-40B4-BE49-F238E27FC236}">
                <a16:creationId xmlns:a16="http://schemas.microsoft.com/office/drawing/2014/main" id="{862B3D89-D228-C441-AC2A-53BC584D2FEE}"/>
              </a:ext>
            </a:extLst>
          </p:cNvPr>
          <p:cNvSpPr txBox="1">
            <a:spLocks noChangeArrowheads="1"/>
          </p:cNvSpPr>
          <p:nvPr/>
        </p:nvSpPr>
        <p:spPr bwMode="auto">
          <a:xfrm>
            <a:off x="736600" y="4533900"/>
            <a:ext cx="6357938"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p>
            <a:pPr eaLnBrk="1" hangingPunct="1">
              <a:lnSpc>
                <a:spcPct val="90000"/>
              </a:lnSpc>
              <a:spcBef>
                <a:spcPts val="400"/>
              </a:spcBef>
              <a:buFont typeface="Arial" panose="020B0604020202020204" pitchFamily="34" charset="0"/>
              <a:buNone/>
            </a:pPr>
            <a:r>
              <a:rPr lang="en-US" altLang="en-KE" b="1" i="1" dirty="0">
                <a:solidFill>
                  <a:srgbClr val="292929"/>
                </a:solidFill>
                <a:latin typeface="Calibri" panose="020F0502020204030204" pitchFamily="34" charset="0"/>
              </a:rPr>
              <a:t>Alessandra Galiè*, Immaculate Omondi**</a:t>
            </a:r>
          </a:p>
          <a:p>
            <a:pPr eaLnBrk="1" hangingPunct="1">
              <a:lnSpc>
                <a:spcPct val="90000"/>
              </a:lnSpc>
              <a:spcBef>
                <a:spcPts val="400"/>
              </a:spcBef>
              <a:buFont typeface="Arial" panose="020B0604020202020204" pitchFamily="34" charset="0"/>
              <a:buNone/>
            </a:pPr>
            <a:r>
              <a:rPr lang="en-US" altLang="en-KE" b="1" i="1" dirty="0">
                <a:solidFill>
                  <a:srgbClr val="292929"/>
                </a:solidFill>
                <a:latin typeface="Calibri" panose="020F0502020204030204" pitchFamily="34" charset="0"/>
                <a:hlinkClick r:id="rId4"/>
              </a:rPr>
              <a:t>*a.galie@cgiar.org</a:t>
            </a:r>
            <a:r>
              <a:rPr lang="en-US" altLang="en-KE" b="1" i="1" dirty="0">
                <a:solidFill>
                  <a:srgbClr val="292929"/>
                </a:solidFill>
                <a:latin typeface="Calibri" panose="020F0502020204030204" pitchFamily="34" charset="0"/>
              </a:rPr>
              <a:t>; </a:t>
            </a:r>
            <a:r>
              <a:rPr lang="en-US" altLang="en-KE" b="1" i="1" dirty="0">
                <a:solidFill>
                  <a:srgbClr val="292929"/>
                </a:solidFill>
                <a:latin typeface="Calibri" panose="020F0502020204030204" pitchFamily="34" charset="0"/>
                <a:hlinkClick r:id="rId5"/>
              </a:rPr>
              <a:t>**i.omondi@cgiar.org</a:t>
            </a:r>
            <a:r>
              <a:rPr lang="en-US" altLang="en-KE" b="1" i="1" dirty="0">
                <a:solidFill>
                  <a:srgbClr val="292929"/>
                </a:solidFill>
                <a:latin typeface="Calibri" panose="020F0502020204030204" pitchFamily="34" charset="0"/>
              </a:rPr>
              <a:t> </a:t>
            </a:r>
          </a:p>
          <a:p>
            <a:pPr eaLnBrk="1" hangingPunct="1">
              <a:lnSpc>
                <a:spcPct val="90000"/>
              </a:lnSpc>
              <a:spcBef>
                <a:spcPts val="400"/>
              </a:spcBef>
              <a:buFont typeface="Arial" panose="020B0604020202020204" pitchFamily="34" charset="0"/>
              <a:buNone/>
            </a:pPr>
            <a:r>
              <a:rPr lang="en-US" altLang="en-KE" b="1" i="1" dirty="0">
                <a:solidFill>
                  <a:srgbClr val="292929"/>
                </a:solidFill>
                <a:latin typeface="Calibri" panose="020F0502020204030204" pitchFamily="34" charset="0"/>
              </a:rPr>
              <a:t>International Livestock Research Institute (ILRI)</a:t>
            </a:r>
          </a:p>
          <a:p>
            <a:pPr eaLnBrk="1" hangingPunct="1">
              <a:lnSpc>
                <a:spcPct val="90000"/>
              </a:lnSpc>
              <a:spcBef>
                <a:spcPts val="400"/>
              </a:spcBef>
              <a:buFont typeface="Arial" panose="020B0604020202020204" pitchFamily="34" charset="0"/>
              <a:buNone/>
            </a:pPr>
            <a:r>
              <a:rPr lang="en-US" altLang="en-KE" b="1" i="1" dirty="0">
                <a:solidFill>
                  <a:srgbClr val="292929"/>
                </a:solidFill>
                <a:latin typeface="Calibri" panose="020F0502020204030204" pitchFamily="34" charset="0"/>
              </a:rPr>
              <a:t>In collaboration with CARE and </a:t>
            </a:r>
            <a:r>
              <a:rPr lang="en-US" altLang="en-KE" b="1" i="1" dirty="0" err="1">
                <a:solidFill>
                  <a:srgbClr val="292929"/>
                </a:solidFill>
                <a:latin typeface="Calibri" panose="020F0502020204030204" pitchFamily="34" charset="0"/>
              </a:rPr>
              <a:t>CowTribe</a:t>
            </a:r>
            <a:endParaRPr lang="en-GB" altLang="en-KE" b="1" i="1" dirty="0">
              <a:solidFill>
                <a:srgbClr val="292929"/>
              </a:solidFill>
              <a:latin typeface="Calibri" panose="020F0502020204030204" pitchFamily="34" charset="0"/>
            </a:endParaRPr>
          </a:p>
        </p:txBody>
      </p:sp>
      <p:sp>
        <p:nvSpPr>
          <p:cNvPr id="23555" name="Subtitle 2">
            <a:extLst>
              <a:ext uri="{FF2B5EF4-FFF2-40B4-BE49-F238E27FC236}">
                <a16:creationId xmlns:a16="http://schemas.microsoft.com/office/drawing/2014/main" id="{2487E3FA-17F2-0648-A202-AF4ED38825C9}"/>
              </a:ext>
            </a:extLst>
          </p:cNvPr>
          <p:cNvSpPr txBox="1">
            <a:spLocks noChangeArrowheads="1"/>
          </p:cNvSpPr>
          <p:nvPr/>
        </p:nvSpPr>
        <p:spPr bwMode="auto">
          <a:xfrm>
            <a:off x="736600" y="5877146"/>
            <a:ext cx="505777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p>
            <a:pPr eaLnBrk="1" hangingPunct="1">
              <a:lnSpc>
                <a:spcPct val="90000"/>
              </a:lnSpc>
              <a:spcBef>
                <a:spcPts val="400"/>
              </a:spcBef>
              <a:buFont typeface="Arial" panose="020B0604020202020204" pitchFamily="34" charset="0"/>
              <a:buNone/>
            </a:pPr>
            <a:r>
              <a:rPr lang="en-US" altLang="en-KE" sz="1600" dirty="0">
                <a:solidFill>
                  <a:srgbClr val="292929"/>
                </a:solidFill>
                <a:latin typeface="Calibri" panose="020F0502020204030204" pitchFamily="34" charset="0"/>
              </a:rPr>
              <a:t>Cultivating Equality Conference </a:t>
            </a:r>
          </a:p>
          <a:p>
            <a:pPr eaLnBrk="1" hangingPunct="1">
              <a:lnSpc>
                <a:spcPct val="90000"/>
              </a:lnSpc>
              <a:spcBef>
                <a:spcPts val="400"/>
              </a:spcBef>
              <a:buFont typeface="Arial" panose="020B0604020202020204" pitchFamily="34" charset="0"/>
              <a:buNone/>
            </a:pPr>
            <a:r>
              <a:rPr lang="en-US" altLang="en-KE" sz="1600" dirty="0">
                <a:solidFill>
                  <a:srgbClr val="292929"/>
                </a:solidFill>
                <a:latin typeface="Calibri" panose="020F0502020204030204" pitchFamily="34" charset="0"/>
              </a:rPr>
              <a:t>14 October 2021</a:t>
            </a:r>
          </a:p>
        </p:txBody>
      </p:sp>
      <p:pic>
        <p:nvPicPr>
          <p:cNvPr id="6" name="Picture 5" descr="A picture containing building, outdoor, person, stone&#10;&#10;Description automatically generated">
            <a:extLst>
              <a:ext uri="{FF2B5EF4-FFF2-40B4-BE49-F238E27FC236}">
                <a16:creationId xmlns:a16="http://schemas.microsoft.com/office/drawing/2014/main" id="{482F8EE3-5438-41C3-B0E0-2C5F5348E938}"/>
              </a:ext>
            </a:extLst>
          </p:cNvPr>
          <p:cNvPicPr>
            <a:picLocks noChangeAspect="1"/>
          </p:cNvPicPr>
          <p:nvPr/>
        </p:nvPicPr>
        <p:blipFill rotWithShape="1">
          <a:blip r:embed="rId6">
            <a:extLst>
              <a:ext uri="{28A0092B-C50C-407E-A947-70E740481C1C}">
                <a14:useLocalDpi xmlns:a14="http://schemas.microsoft.com/office/drawing/2010/main" val="0"/>
              </a:ext>
            </a:extLst>
          </a:blip>
          <a:srcRect r="24703"/>
          <a:stretch/>
        </p:blipFill>
        <p:spPr>
          <a:xfrm>
            <a:off x="7848555" y="2947516"/>
            <a:ext cx="4360862" cy="3861061"/>
          </a:xfrm>
          <a:prstGeom prst="rect">
            <a:avLst/>
          </a:prstGeom>
          <a:ln>
            <a:noFill/>
          </a:ln>
          <a:effectLst>
            <a:softEdge rad="112500"/>
          </a:effectLst>
        </p:spPr>
      </p:pic>
      <p:pic>
        <p:nvPicPr>
          <p:cNvPr id="10" name="Picture 9">
            <a:extLst>
              <a:ext uri="{FF2B5EF4-FFF2-40B4-BE49-F238E27FC236}">
                <a16:creationId xmlns:a16="http://schemas.microsoft.com/office/drawing/2014/main" id="{6B8715B2-6CFD-43C0-BD14-1B99A474FCED}"/>
              </a:ext>
            </a:extLst>
          </p:cNvPr>
          <p:cNvPicPr>
            <a:picLocks noChangeAspect="1"/>
          </p:cNvPicPr>
          <p:nvPr/>
        </p:nvPicPr>
        <p:blipFill>
          <a:blip r:embed="rId7"/>
          <a:stretch>
            <a:fillRect/>
          </a:stretch>
        </p:blipFill>
        <p:spPr>
          <a:xfrm>
            <a:off x="10304417" y="0"/>
            <a:ext cx="1905000" cy="2947516"/>
          </a:xfrm>
          <a:prstGeom prst="rect">
            <a:avLst/>
          </a:prstGeom>
        </p:spPr>
      </p:pic>
      <p:pic>
        <p:nvPicPr>
          <p:cNvPr id="12" name="Picture 11" descr="Diagram&#10;&#10;Description automatically generated with low confidence">
            <a:extLst>
              <a:ext uri="{FF2B5EF4-FFF2-40B4-BE49-F238E27FC236}">
                <a16:creationId xmlns:a16="http://schemas.microsoft.com/office/drawing/2014/main" id="{00CF8668-3FEE-4E02-8BB2-E3590AA67F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8860" y="-373699"/>
            <a:ext cx="2025625" cy="4258822"/>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B69A07BA-CBFD-481D-8B6B-FC468EFE01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6064" y="-323365"/>
            <a:ext cx="1836437" cy="38610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on a motorcycle&#10;&#10;Description automatically generated with low confidence">
            <a:extLst>
              <a:ext uri="{FF2B5EF4-FFF2-40B4-BE49-F238E27FC236}">
                <a16:creationId xmlns:a16="http://schemas.microsoft.com/office/drawing/2014/main" id="{D56E09A2-5F0B-4893-9497-6F398E88DC6E}"/>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0263" y="0"/>
            <a:ext cx="11721737" cy="6779834"/>
          </a:xfrm>
          <a:prstGeom prst="rect">
            <a:avLst/>
          </a:prstGeom>
          <a:ln>
            <a:noFill/>
          </a:ln>
          <a:effectLst>
            <a:softEdge rad="112500"/>
          </a:effectLst>
        </p:spPr>
      </p:pic>
      <p:sp>
        <p:nvSpPr>
          <p:cNvPr id="3" name="Title 2">
            <a:extLst>
              <a:ext uri="{FF2B5EF4-FFF2-40B4-BE49-F238E27FC236}">
                <a16:creationId xmlns:a16="http://schemas.microsoft.com/office/drawing/2014/main" id="{1C85EFC0-2D64-42E6-B63C-6B11F1FF8017}"/>
              </a:ext>
            </a:extLst>
          </p:cNvPr>
          <p:cNvSpPr>
            <a:spLocks noGrp="1"/>
          </p:cNvSpPr>
          <p:nvPr>
            <p:ph type="title"/>
          </p:nvPr>
        </p:nvSpPr>
        <p:spPr>
          <a:xfrm>
            <a:off x="599965" y="213730"/>
            <a:ext cx="10972800" cy="677955"/>
          </a:xfrm>
        </p:spPr>
        <p:txBody>
          <a:bodyPr/>
          <a:lstStyle/>
          <a:p>
            <a:r>
              <a:rPr lang="en-GB" dirty="0"/>
              <a:t>The project in a nutshell </a:t>
            </a:r>
          </a:p>
        </p:txBody>
      </p:sp>
      <p:sp>
        <p:nvSpPr>
          <p:cNvPr id="4" name="Content Placeholder 3">
            <a:extLst>
              <a:ext uri="{FF2B5EF4-FFF2-40B4-BE49-F238E27FC236}">
                <a16:creationId xmlns:a16="http://schemas.microsoft.com/office/drawing/2014/main" id="{2550AD10-7EB4-48D4-BADD-3B673232315D}"/>
              </a:ext>
            </a:extLst>
          </p:cNvPr>
          <p:cNvSpPr>
            <a:spLocks noGrp="1"/>
          </p:cNvSpPr>
          <p:nvPr>
            <p:ph sz="quarter" idx="10"/>
          </p:nvPr>
        </p:nvSpPr>
        <p:spPr>
          <a:xfrm>
            <a:off x="609599" y="1105786"/>
            <a:ext cx="11355421" cy="5068183"/>
          </a:xfrm>
        </p:spPr>
        <p:txBody>
          <a:bodyPr>
            <a:normAutofit lnSpcReduction="10000"/>
          </a:bodyPr>
          <a:lstStyle/>
          <a:p>
            <a:r>
              <a:rPr lang="en-US" sz="2200" b="1" dirty="0">
                <a:solidFill>
                  <a:srgbClr val="222221"/>
                </a:solidFill>
                <a:latin typeface="canada-type-gibson"/>
              </a:rPr>
              <a:t>Goal</a:t>
            </a:r>
            <a:r>
              <a:rPr lang="en-US" sz="2200" dirty="0">
                <a:solidFill>
                  <a:srgbClr val="222221"/>
                </a:solidFill>
                <a:latin typeface="canada-type-gibson"/>
              </a:rPr>
              <a:t>: </a:t>
            </a:r>
            <a:r>
              <a:rPr lang="en-US" sz="2200" i="1" dirty="0">
                <a:solidFill>
                  <a:srgbClr val="222221"/>
                </a:solidFill>
                <a:latin typeface="canada-type-gibson"/>
              </a:rPr>
              <a:t>institutionalized gender-responsive vaccine system </a:t>
            </a:r>
            <a:r>
              <a:rPr lang="en-US" sz="2200" dirty="0">
                <a:solidFill>
                  <a:srgbClr val="222221"/>
                </a:solidFill>
                <a:latin typeface="canada-type-gibson"/>
              </a:rPr>
              <a:t>for enhanced nutrition security and women’s empowerment</a:t>
            </a:r>
          </a:p>
          <a:p>
            <a:endParaRPr lang="en-US" sz="2200" dirty="0">
              <a:solidFill>
                <a:srgbClr val="222221"/>
              </a:solidFill>
              <a:latin typeface="canada-type-gibson"/>
            </a:endParaRPr>
          </a:p>
          <a:p>
            <a:r>
              <a:rPr lang="en-US" sz="2200" b="1" dirty="0">
                <a:latin typeface="Calibri" panose="020F0502020204030204" pitchFamily="34" charset="0"/>
                <a:ea typeface="Calibri" panose="020F0502020204030204" pitchFamily="34" charset="0"/>
                <a:cs typeface="Arial" panose="020B0604020202020204" pitchFamily="34" charset="0"/>
              </a:rPr>
              <a:t>Research questions: </a:t>
            </a:r>
            <a:r>
              <a:rPr lang="en-US" sz="2200" dirty="0">
                <a:latin typeface="Calibri" panose="020F0502020204030204" pitchFamily="34" charset="0"/>
                <a:ea typeface="Calibri" panose="020F0502020204030204" pitchFamily="34" charset="0"/>
                <a:cs typeface="Arial" panose="020B0604020202020204" pitchFamily="34" charset="0"/>
              </a:rPr>
              <a:t>1.</a:t>
            </a:r>
            <a:r>
              <a:rPr lang="en-US" sz="2200" b="1" dirty="0">
                <a:latin typeface="Calibri" panose="020F0502020204030204" pitchFamily="34" charset="0"/>
                <a:ea typeface="Calibri" panose="020F0502020204030204" pitchFamily="34" charset="0"/>
                <a:cs typeface="Arial" panose="020B0604020202020204" pitchFamily="34" charset="0"/>
              </a:rPr>
              <a:t> </a:t>
            </a:r>
            <a:r>
              <a:rPr lang="en-US" sz="2200" dirty="0">
                <a:latin typeface="Calibri" panose="020F0502020204030204" pitchFamily="34" charset="0"/>
                <a:ea typeface="Calibri" panose="020F0502020204030204" pitchFamily="34" charset="0"/>
                <a:cs typeface="Arial" panose="020B0604020202020204" pitchFamily="34" charset="0"/>
              </a:rPr>
              <a:t>What does a </a:t>
            </a:r>
            <a:r>
              <a:rPr lang="en-US" sz="2200" dirty="0">
                <a:solidFill>
                  <a:srgbClr val="222221"/>
                </a:solidFill>
                <a:latin typeface="canada-type-gibson"/>
              </a:rPr>
              <a:t>gender-responsive vaccine system look like?</a:t>
            </a:r>
            <a:r>
              <a:rPr lang="en-US" sz="2200" i="1" dirty="0">
                <a:solidFill>
                  <a:srgbClr val="222221"/>
                </a:solidFill>
                <a:latin typeface="canada-type-gibson"/>
              </a:rPr>
              <a:t> </a:t>
            </a:r>
          </a:p>
          <a:p>
            <a:r>
              <a:rPr lang="en-US" sz="2200" i="1" dirty="0">
                <a:solidFill>
                  <a:srgbClr val="222221"/>
                </a:solidFill>
                <a:latin typeface="canada-type-gibson"/>
                <a:ea typeface="Calibri" panose="020F0502020204030204" pitchFamily="34" charset="0"/>
                <a:cs typeface="Arial" panose="020B0604020202020204" pitchFamily="34" charset="0"/>
              </a:rPr>
              <a:t>2. </a:t>
            </a:r>
            <a:r>
              <a:rPr lang="en-US" sz="2200" dirty="0">
                <a:latin typeface="Calibri" panose="020F0502020204030204" pitchFamily="34" charset="0"/>
                <a:ea typeface="Calibri" panose="020F0502020204030204" pitchFamily="34" charset="0"/>
                <a:cs typeface="Arial" panose="020B0604020202020204" pitchFamily="34" charset="0"/>
              </a:rPr>
              <a:t>How is a transformative approach affecting women’s ability to benefit from vaccines as compared to an accommodative approach? </a:t>
            </a:r>
          </a:p>
          <a:p>
            <a:endParaRPr lang="en-US" sz="2200" dirty="0">
              <a:solidFill>
                <a:srgbClr val="222221"/>
              </a:solidFill>
              <a:latin typeface="canada-type-gibson"/>
            </a:endParaRPr>
          </a:p>
          <a:p>
            <a:r>
              <a:rPr lang="en-US" sz="2200" b="1" i="0" dirty="0">
                <a:solidFill>
                  <a:srgbClr val="222221"/>
                </a:solidFill>
                <a:effectLst/>
                <a:latin typeface="canada-type-gibson"/>
              </a:rPr>
              <a:t>What </a:t>
            </a:r>
            <a:r>
              <a:rPr lang="en-US" sz="2200" b="1" dirty="0">
                <a:solidFill>
                  <a:srgbClr val="222221"/>
                </a:solidFill>
                <a:latin typeface="canada-type-gibson"/>
              </a:rPr>
              <a:t>we do</a:t>
            </a:r>
            <a:r>
              <a:rPr lang="en-US" sz="2200" dirty="0">
                <a:solidFill>
                  <a:srgbClr val="222221"/>
                </a:solidFill>
                <a:latin typeface="canada-type-gibson"/>
              </a:rPr>
              <a:t>: </a:t>
            </a:r>
            <a:r>
              <a:rPr lang="en-US" sz="2200" b="0" i="0" dirty="0">
                <a:solidFill>
                  <a:srgbClr val="222221"/>
                </a:solidFill>
                <a:effectLst/>
                <a:latin typeface="canada-type-gibson"/>
              </a:rPr>
              <a:t>we test two approaches for vaccine delivery — one gender accommodative (GAA) and one gender transformative (GTA) — to facilitate women’s sustained involvement in livestock vaccination in 2 regions in north Ghana.</a:t>
            </a:r>
          </a:p>
          <a:p>
            <a:r>
              <a:rPr lang="en-US" sz="2200" dirty="0">
                <a:solidFill>
                  <a:srgbClr val="222221"/>
                </a:solidFill>
                <a:latin typeface="canada-type-gibson"/>
              </a:rPr>
              <a:t>We use the Women’ Empowerment in Livestock Index (WELI) to measure women’s empowerment </a:t>
            </a:r>
            <a:endParaRPr lang="en-US" sz="2200" b="0" i="0" dirty="0">
              <a:solidFill>
                <a:srgbClr val="222221"/>
              </a:solidFill>
              <a:effectLst/>
              <a:latin typeface="canada-type-gibson"/>
            </a:endParaRPr>
          </a:p>
          <a:p>
            <a:endParaRPr lang="en-US" sz="2200" dirty="0">
              <a:solidFill>
                <a:srgbClr val="222221"/>
              </a:solidFill>
              <a:latin typeface="canada-type-gibson"/>
            </a:endParaRPr>
          </a:p>
          <a:p>
            <a:r>
              <a:rPr lang="en-US" sz="2200" b="1" dirty="0">
                <a:solidFill>
                  <a:srgbClr val="222221"/>
                </a:solidFill>
                <a:latin typeface="canada-type-gibson"/>
              </a:rPr>
              <a:t>Partners</a:t>
            </a:r>
            <a:r>
              <a:rPr lang="en-US" sz="2200" dirty="0">
                <a:solidFill>
                  <a:srgbClr val="222221"/>
                </a:solidFill>
                <a:latin typeface="canada-type-gibson"/>
              </a:rPr>
              <a:t>: </a:t>
            </a:r>
          </a:p>
          <a:p>
            <a:r>
              <a:rPr lang="en-US" sz="2200" dirty="0">
                <a:solidFill>
                  <a:srgbClr val="222221"/>
                </a:solidFill>
                <a:latin typeface="canada-type-gibson"/>
              </a:rPr>
              <a:t>CARE-lead, field implementation, GTA experience</a:t>
            </a:r>
          </a:p>
          <a:p>
            <a:r>
              <a:rPr lang="en-US" sz="2200" dirty="0">
                <a:solidFill>
                  <a:srgbClr val="222221"/>
                </a:solidFill>
                <a:latin typeface="canada-type-gibson"/>
              </a:rPr>
              <a:t>ILRI, scientific design and analysis</a:t>
            </a:r>
          </a:p>
          <a:p>
            <a:r>
              <a:rPr lang="en-US" sz="2200" dirty="0" err="1">
                <a:solidFill>
                  <a:srgbClr val="222221"/>
                </a:solidFill>
                <a:latin typeface="canada-type-gibson"/>
              </a:rPr>
              <a:t>Cowtribe</a:t>
            </a:r>
            <a:r>
              <a:rPr lang="en-US" sz="2200" dirty="0">
                <a:solidFill>
                  <a:srgbClr val="222221"/>
                </a:solidFill>
                <a:latin typeface="canada-type-gibson"/>
              </a:rPr>
              <a:t>, private vaccine provider </a:t>
            </a:r>
          </a:p>
        </p:txBody>
      </p:sp>
    </p:spTree>
    <p:extLst>
      <p:ext uri="{BB962C8B-B14F-4D97-AF65-F5344CB8AC3E}">
        <p14:creationId xmlns:p14="http://schemas.microsoft.com/office/powerpoint/2010/main" val="2323221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C0C167-EEF6-4ADF-A202-884512AF68C8}"/>
              </a:ext>
            </a:extLst>
          </p:cNvPr>
          <p:cNvSpPr txBox="1"/>
          <p:nvPr/>
        </p:nvSpPr>
        <p:spPr bwMode="auto">
          <a:xfrm>
            <a:off x="266486" y="162967"/>
            <a:ext cx="2720681" cy="400110"/>
          </a:xfrm>
          <a:prstGeom prst="rect">
            <a:avLst/>
          </a:prstGeom>
          <a:solidFill>
            <a:schemeClr val="accent1">
              <a:lumMod val="20000"/>
              <a:lumOff val="80000"/>
            </a:schemeClr>
          </a:solidFill>
          <a:ln w="190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r>
              <a:rPr lang="en-GB" sz="2000" dirty="0">
                <a:latin typeface="+mn-lt"/>
              </a:rPr>
              <a:t>PROJECT INTERVENTION</a:t>
            </a:r>
          </a:p>
        </p:txBody>
      </p:sp>
      <p:sp>
        <p:nvSpPr>
          <p:cNvPr id="6" name="TextBox 5">
            <a:extLst>
              <a:ext uri="{FF2B5EF4-FFF2-40B4-BE49-F238E27FC236}">
                <a16:creationId xmlns:a16="http://schemas.microsoft.com/office/drawing/2014/main" id="{7F2C7BFD-80D0-476E-A25B-CAD44B8A063A}"/>
              </a:ext>
            </a:extLst>
          </p:cNvPr>
          <p:cNvSpPr txBox="1"/>
          <p:nvPr/>
        </p:nvSpPr>
        <p:spPr bwMode="auto">
          <a:xfrm>
            <a:off x="3362489" y="162967"/>
            <a:ext cx="2448555" cy="400110"/>
          </a:xfrm>
          <a:prstGeom prst="rect">
            <a:avLst/>
          </a:prstGeom>
          <a:solidFill>
            <a:schemeClr val="accent1">
              <a:lumMod val="40000"/>
              <a:lumOff val="60000"/>
            </a:schemeClr>
          </a:solidFill>
          <a:ln w="190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r>
              <a:rPr lang="en-GB" sz="2000" dirty="0">
                <a:latin typeface="+mn-lt"/>
              </a:rPr>
              <a:t>SHORT-TERM IMPACT</a:t>
            </a:r>
          </a:p>
        </p:txBody>
      </p:sp>
      <p:sp>
        <p:nvSpPr>
          <p:cNvPr id="7" name="TextBox 6">
            <a:extLst>
              <a:ext uri="{FF2B5EF4-FFF2-40B4-BE49-F238E27FC236}">
                <a16:creationId xmlns:a16="http://schemas.microsoft.com/office/drawing/2014/main" id="{2DC02BD4-2CFD-40EB-B6D9-AA5908F5E5C4}"/>
              </a:ext>
            </a:extLst>
          </p:cNvPr>
          <p:cNvSpPr txBox="1"/>
          <p:nvPr/>
        </p:nvSpPr>
        <p:spPr bwMode="auto">
          <a:xfrm>
            <a:off x="9430916" y="159990"/>
            <a:ext cx="2336409" cy="400110"/>
          </a:xfrm>
          <a:prstGeom prst="rect">
            <a:avLst/>
          </a:prstGeom>
          <a:solidFill>
            <a:srgbClr val="990033"/>
          </a:solidFill>
          <a:ln w="190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r>
              <a:rPr lang="en-GB" sz="2000" dirty="0">
                <a:latin typeface="+mn-lt"/>
              </a:rPr>
              <a:t>LONG-TERM IMPACT</a:t>
            </a:r>
          </a:p>
        </p:txBody>
      </p:sp>
      <p:sp>
        <p:nvSpPr>
          <p:cNvPr id="8" name="TextBox 7">
            <a:extLst>
              <a:ext uri="{FF2B5EF4-FFF2-40B4-BE49-F238E27FC236}">
                <a16:creationId xmlns:a16="http://schemas.microsoft.com/office/drawing/2014/main" id="{4EE679F3-A63F-483B-BAC1-97EC89FA6D9C}"/>
              </a:ext>
            </a:extLst>
          </p:cNvPr>
          <p:cNvSpPr txBox="1"/>
          <p:nvPr/>
        </p:nvSpPr>
        <p:spPr bwMode="auto">
          <a:xfrm>
            <a:off x="6263766" y="159990"/>
            <a:ext cx="2688301" cy="400110"/>
          </a:xfrm>
          <a:prstGeom prst="rect">
            <a:avLst/>
          </a:prstGeom>
          <a:solidFill>
            <a:schemeClr val="accent1">
              <a:lumMod val="60000"/>
              <a:lumOff val="40000"/>
            </a:schemeClr>
          </a:solidFill>
          <a:ln w="190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sz="2000" dirty="0">
                <a:latin typeface="+mn-lt"/>
              </a:rPr>
              <a:t>MEDIUM-TERM IMPACT</a:t>
            </a:r>
          </a:p>
        </p:txBody>
      </p:sp>
      <p:sp>
        <p:nvSpPr>
          <p:cNvPr id="9" name="TextBox 8">
            <a:extLst>
              <a:ext uri="{FF2B5EF4-FFF2-40B4-BE49-F238E27FC236}">
                <a16:creationId xmlns:a16="http://schemas.microsoft.com/office/drawing/2014/main" id="{64617221-F06F-4876-9F43-0BF023184113}"/>
              </a:ext>
            </a:extLst>
          </p:cNvPr>
          <p:cNvSpPr txBox="1"/>
          <p:nvPr/>
        </p:nvSpPr>
        <p:spPr bwMode="auto">
          <a:xfrm>
            <a:off x="210781" y="710688"/>
            <a:ext cx="2801075" cy="1200329"/>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Engage women farmers</a:t>
            </a:r>
            <a:r>
              <a:rPr lang="en-GB" dirty="0">
                <a:latin typeface="+mn-lt"/>
              </a:rPr>
              <a:t> </a:t>
            </a:r>
          </a:p>
          <a:p>
            <a:pPr algn="l"/>
            <a:r>
              <a:rPr lang="en-GB" dirty="0">
                <a:latin typeface="+mn-lt"/>
              </a:rPr>
              <a:t>Access to info &amp; vaccines with </a:t>
            </a:r>
            <a:r>
              <a:rPr lang="en-GB" dirty="0" err="1">
                <a:latin typeface="+mn-lt"/>
              </a:rPr>
              <a:t>Cowtribe</a:t>
            </a:r>
            <a:r>
              <a:rPr lang="en-GB" dirty="0">
                <a:latin typeface="+mn-lt"/>
              </a:rPr>
              <a:t>; access VLAs; address gender norms</a:t>
            </a:r>
          </a:p>
        </p:txBody>
      </p:sp>
      <p:sp>
        <p:nvSpPr>
          <p:cNvPr id="10" name="TextBox 9">
            <a:extLst>
              <a:ext uri="{FF2B5EF4-FFF2-40B4-BE49-F238E27FC236}">
                <a16:creationId xmlns:a16="http://schemas.microsoft.com/office/drawing/2014/main" id="{DACA785C-C816-42AF-9147-6308ACADD118}"/>
              </a:ext>
            </a:extLst>
          </p:cNvPr>
          <p:cNvSpPr txBox="1"/>
          <p:nvPr/>
        </p:nvSpPr>
        <p:spPr bwMode="auto">
          <a:xfrm>
            <a:off x="215197" y="2041697"/>
            <a:ext cx="2801075" cy="1200329"/>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Engage women AHSPs</a:t>
            </a:r>
            <a:r>
              <a:rPr lang="en-GB" dirty="0">
                <a:latin typeface="+mn-lt"/>
              </a:rPr>
              <a:t> recruit young AHSPs; enhance capacity; address gender norms</a:t>
            </a:r>
          </a:p>
        </p:txBody>
      </p:sp>
      <p:sp>
        <p:nvSpPr>
          <p:cNvPr id="11" name="TextBox 10">
            <a:extLst>
              <a:ext uri="{FF2B5EF4-FFF2-40B4-BE49-F238E27FC236}">
                <a16:creationId xmlns:a16="http://schemas.microsoft.com/office/drawing/2014/main" id="{CC0D33D0-25A7-4A76-A6C4-25B676A09ACF}"/>
              </a:ext>
            </a:extLst>
          </p:cNvPr>
          <p:cNvSpPr txBox="1"/>
          <p:nvPr/>
        </p:nvSpPr>
        <p:spPr bwMode="auto">
          <a:xfrm>
            <a:off x="226289" y="3417289"/>
            <a:ext cx="2801077" cy="1200329"/>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Conducive gender norms</a:t>
            </a:r>
            <a:r>
              <a:rPr lang="en-GB" dirty="0">
                <a:latin typeface="+mn-lt"/>
              </a:rPr>
              <a:t> social media campaign; community dialogues; support champions  </a:t>
            </a:r>
          </a:p>
        </p:txBody>
      </p:sp>
      <p:sp>
        <p:nvSpPr>
          <p:cNvPr id="12" name="TextBox 11">
            <a:extLst>
              <a:ext uri="{FF2B5EF4-FFF2-40B4-BE49-F238E27FC236}">
                <a16:creationId xmlns:a16="http://schemas.microsoft.com/office/drawing/2014/main" id="{87A63177-2C16-494D-B4A3-734C32D466DE}"/>
              </a:ext>
            </a:extLst>
          </p:cNvPr>
          <p:cNvSpPr txBox="1"/>
          <p:nvPr/>
        </p:nvSpPr>
        <p:spPr bwMode="auto">
          <a:xfrm>
            <a:off x="225530" y="4809206"/>
            <a:ext cx="2801076" cy="1200329"/>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Equitable vaccine system</a:t>
            </a:r>
            <a:r>
              <a:rPr lang="en-GB" dirty="0">
                <a:latin typeface="+mn-lt"/>
              </a:rPr>
              <a:t> involve policy makers; </a:t>
            </a:r>
            <a:r>
              <a:rPr lang="en-GB" dirty="0" err="1">
                <a:latin typeface="+mn-lt"/>
              </a:rPr>
              <a:t>Cowtribe</a:t>
            </a:r>
            <a:r>
              <a:rPr lang="en-GB" dirty="0">
                <a:latin typeface="+mn-lt"/>
              </a:rPr>
              <a:t> electronic system gender-responsive</a:t>
            </a:r>
          </a:p>
        </p:txBody>
      </p:sp>
      <p:sp>
        <p:nvSpPr>
          <p:cNvPr id="13" name="TextBox 12">
            <a:extLst>
              <a:ext uri="{FF2B5EF4-FFF2-40B4-BE49-F238E27FC236}">
                <a16:creationId xmlns:a16="http://schemas.microsoft.com/office/drawing/2014/main" id="{3E8C657C-C54F-4787-A22F-EB1DB24A4C86}"/>
              </a:ext>
            </a:extLst>
          </p:cNvPr>
          <p:cNvSpPr txBox="1"/>
          <p:nvPr/>
        </p:nvSpPr>
        <p:spPr bwMode="auto">
          <a:xfrm>
            <a:off x="3164429" y="2011947"/>
            <a:ext cx="2925627" cy="646331"/>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Women AHSP succeed </a:t>
            </a:r>
            <a:r>
              <a:rPr lang="en-GB" dirty="0">
                <a:latin typeface="+mn-lt"/>
              </a:rPr>
              <a:t>in business</a:t>
            </a:r>
          </a:p>
        </p:txBody>
      </p:sp>
      <p:sp>
        <p:nvSpPr>
          <p:cNvPr id="14" name="TextBox 13">
            <a:extLst>
              <a:ext uri="{FF2B5EF4-FFF2-40B4-BE49-F238E27FC236}">
                <a16:creationId xmlns:a16="http://schemas.microsoft.com/office/drawing/2014/main" id="{FBA5A0D1-F967-415D-BDF7-84E71405E24B}"/>
              </a:ext>
            </a:extLst>
          </p:cNvPr>
          <p:cNvSpPr txBox="1"/>
          <p:nvPr/>
        </p:nvSpPr>
        <p:spPr bwMode="auto">
          <a:xfrm>
            <a:off x="3164433" y="2780361"/>
            <a:ext cx="2925627" cy="923330"/>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Households, communities, AHSPs, extensionists </a:t>
            </a:r>
          </a:p>
          <a:p>
            <a:pPr algn="l"/>
            <a:r>
              <a:rPr lang="en-GB" b="1" dirty="0">
                <a:latin typeface="+mn-lt"/>
              </a:rPr>
              <a:t>support </a:t>
            </a:r>
            <a:r>
              <a:rPr lang="en-GB" dirty="0">
                <a:latin typeface="+mn-lt"/>
              </a:rPr>
              <a:t>new AHSPs </a:t>
            </a:r>
          </a:p>
        </p:txBody>
      </p:sp>
      <p:sp>
        <p:nvSpPr>
          <p:cNvPr id="15" name="TextBox 14">
            <a:extLst>
              <a:ext uri="{FF2B5EF4-FFF2-40B4-BE49-F238E27FC236}">
                <a16:creationId xmlns:a16="http://schemas.microsoft.com/office/drawing/2014/main" id="{ECCA87A8-2C24-4823-8F1C-FB66A88B5900}"/>
              </a:ext>
            </a:extLst>
          </p:cNvPr>
          <p:cNvSpPr txBox="1"/>
          <p:nvPr/>
        </p:nvSpPr>
        <p:spPr bwMode="auto">
          <a:xfrm>
            <a:off x="3164426" y="5146272"/>
            <a:ext cx="2925629" cy="923330"/>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Policy makers support </a:t>
            </a:r>
            <a:r>
              <a:rPr lang="en-GB" dirty="0">
                <a:latin typeface="+mn-lt"/>
              </a:rPr>
              <a:t>women AHSPs and start changing the vaccine system</a:t>
            </a:r>
          </a:p>
        </p:txBody>
      </p:sp>
      <p:sp>
        <p:nvSpPr>
          <p:cNvPr id="16" name="TextBox 15">
            <a:extLst>
              <a:ext uri="{FF2B5EF4-FFF2-40B4-BE49-F238E27FC236}">
                <a16:creationId xmlns:a16="http://schemas.microsoft.com/office/drawing/2014/main" id="{DE48829A-0EE6-43EB-BDF1-F052ACE8E564}"/>
              </a:ext>
            </a:extLst>
          </p:cNvPr>
          <p:cNvSpPr txBox="1"/>
          <p:nvPr/>
        </p:nvSpPr>
        <p:spPr bwMode="auto">
          <a:xfrm>
            <a:off x="3164425" y="3830257"/>
            <a:ext cx="2925627" cy="1200329"/>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Households &amp; communities support</a:t>
            </a:r>
            <a:r>
              <a:rPr lang="en-GB" dirty="0">
                <a:latin typeface="+mn-lt"/>
              </a:rPr>
              <a:t> animal vaccines for women’s species; and women enjoying benefits</a:t>
            </a:r>
          </a:p>
        </p:txBody>
      </p:sp>
      <p:sp>
        <p:nvSpPr>
          <p:cNvPr id="17" name="TextBox 16">
            <a:extLst>
              <a:ext uri="{FF2B5EF4-FFF2-40B4-BE49-F238E27FC236}">
                <a16:creationId xmlns:a16="http://schemas.microsoft.com/office/drawing/2014/main" id="{400D2709-8180-470A-894E-3AF69DC5156B}"/>
              </a:ext>
            </a:extLst>
          </p:cNvPr>
          <p:cNvSpPr txBox="1"/>
          <p:nvPr/>
        </p:nvSpPr>
        <p:spPr bwMode="auto">
          <a:xfrm>
            <a:off x="3149671" y="723343"/>
            <a:ext cx="2925627" cy="369332"/>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Farmers use </a:t>
            </a:r>
            <a:r>
              <a:rPr lang="en-GB" dirty="0" err="1">
                <a:latin typeface="+mn-lt"/>
              </a:rPr>
              <a:t>Cowtribe</a:t>
            </a:r>
            <a:r>
              <a:rPr lang="en-GB" dirty="0">
                <a:latin typeface="+mn-lt"/>
              </a:rPr>
              <a:t> system</a:t>
            </a:r>
          </a:p>
        </p:txBody>
      </p:sp>
      <p:sp>
        <p:nvSpPr>
          <p:cNvPr id="18" name="TextBox 17">
            <a:extLst>
              <a:ext uri="{FF2B5EF4-FFF2-40B4-BE49-F238E27FC236}">
                <a16:creationId xmlns:a16="http://schemas.microsoft.com/office/drawing/2014/main" id="{A8738FD2-0533-47EB-A223-8EE169870F6B}"/>
              </a:ext>
            </a:extLst>
          </p:cNvPr>
          <p:cNvSpPr txBox="1"/>
          <p:nvPr/>
        </p:nvSpPr>
        <p:spPr bwMode="auto">
          <a:xfrm>
            <a:off x="226289" y="6201123"/>
            <a:ext cx="2801076" cy="369332"/>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r>
              <a:rPr lang="en-GB" b="1" dirty="0">
                <a:latin typeface="+mn-lt"/>
              </a:rPr>
              <a:t>Campaign on healthy diets</a:t>
            </a:r>
          </a:p>
        </p:txBody>
      </p:sp>
      <p:sp>
        <p:nvSpPr>
          <p:cNvPr id="19" name="TextBox 18">
            <a:extLst>
              <a:ext uri="{FF2B5EF4-FFF2-40B4-BE49-F238E27FC236}">
                <a16:creationId xmlns:a16="http://schemas.microsoft.com/office/drawing/2014/main" id="{1F5B616F-932F-4DD2-BC16-1CFDE9C2488E}"/>
              </a:ext>
            </a:extLst>
          </p:cNvPr>
          <p:cNvSpPr txBox="1"/>
          <p:nvPr/>
        </p:nvSpPr>
        <p:spPr bwMode="auto">
          <a:xfrm>
            <a:off x="3164431" y="6149277"/>
            <a:ext cx="2925629" cy="646331"/>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Households know </a:t>
            </a:r>
            <a:r>
              <a:rPr lang="en-GB" dirty="0">
                <a:latin typeface="+mn-lt"/>
              </a:rPr>
              <a:t>healthy diets</a:t>
            </a:r>
          </a:p>
        </p:txBody>
      </p:sp>
      <p:sp>
        <p:nvSpPr>
          <p:cNvPr id="20" name="TextBox 19">
            <a:extLst>
              <a:ext uri="{FF2B5EF4-FFF2-40B4-BE49-F238E27FC236}">
                <a16:creationId xmlns:a16="http://schemas.microsoft.com/office/drawing/2014/main" id="{2E0DCDA4-DC5B-4715-996A-31005D856CA8}"/>
              </a:ext>
            </a:extLst>
          </p:cNvPr>
          <p:cNvSpPr txBox="1"/>
          <p:nvPr/>
        </p:nvSpPr>
        <p:spPr bwMode="auto">
          <a:xfrm>
            <a:off x="3164431" y="1238771"/>
            <a:ext cx="2925625" cy="646331"/>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Women farmers vaccinate </a:t>
            </a:r>
            <a:r>
              <a:rPr lang="en-GB" dirty="0">
                <a:latin typeface="+mn-lt"/>
              </a:rPr>
              <a:t>their livestock</a:t>
            </a:r>
          </a:p>
        </p:txBody>
      </p:sp>
      <p:sp>
        <p:nvSpPr>
          <p:cNvPr id="21" name="TextBox 20">
            <a:extLst>
              <a:ext uri="{FF2B5EF4-FFF2-40B4-BE49-F238E27FC236}">
                <a16:creationId xmlns:a16="http://schemas.microsoft.com/office/drawing/2014/main" id="{D004D5D7-6EFA-4848-A264-66B8C2950BCB}"/>
              </a:ext>
            </a:extLst>
          </p:cNvPr>
          <p:cNvSpPr txBox="1"/>
          <p:nvPr/>
        </p:nvSpPr>
        <p:spPr bwMode="auto">
          <a:xfrm>
            <a:off x="6263765" y="1501576"/>
            <a:ext cx="2675225" cy="646331"/>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dirty="0">
                <a:latin typeface="+mn-lt"/>
              </a:rPr>
              <a:t>Vaccinated </a:t>
            </a:r>
            <a:r>
              <a:rPr lang="en-GB" b="1" dirty="0">
                <a:latin typeface="+mn-lt"/>
              </a:rPr>
              <a:t>livestock more productive</a:t>
            </a:r>
          </a:p>
        </p:txBody>
      </p:sp>
      <p:sp>
        <p:nvSpPr>
          <p:cNvPr id="23" name="TextBox 22">
            <a:extLst>
              <a:ext uri="{FF2B5EF4-FFF2-40B4-BE49-F238E27FC236}">
                <a16:creationId xmlns:a16="http://schemas.microsoft.com/office/drawing/2014/main" id="{0DE90357-1869-417D-84E5-94A6AADC8F5A}"/>
              </a:ext>
            </a:extLst>
          </p:cNvPr>
          <p:cNvSpPr txBox="1"/>
          <p:nvPr/>
        </p:nvSpPr>
        <p:spPr bwMode="auto">
          <a:xfrm>
            <a:off x="6263766" y="728335"/>
            <a:ext cx="2675225" cy="646331"/>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Women farmers benefit </a:t>
            </a:r>
            <a:r>
              <a:rPr lang="en-GB" dirty="0">
                <a:latin typeface="+mn-lt"/>
              </a:rPr>
              <a:t>from vaccinated livestock</a:t>
            </a:r>
          </a:p>
        </p:txBody>
      </p:sp>
      <p:sp>
        <p:nvSpPr>
          <p:cNvPr id="24" name="TextBox 23">
            <a:extLst>
              <a:ext uri="{FF2B5EF4-FFF2-40B4-BE49-F238E27FC236}">
                <a16:creationId xmlns:a16="http://schemas.microsoft.com/office/drawing/2014/main" id="{A5985AED-1CCE-489D-9B39-3778DA394F3C}"/>
              </a:ext>
            </a:extLst>
          </p:cNvPr>
          <p:cNvSpPr txBox="1"/>
          <p:nvPr/>
        </p:nvSpPr>
        <p:spPr bwMode="auto">
          <a:xfrm>
            <a:off x="6263763" y="4440937"/>
            <a:ext cx="2675225" cy="923330"/>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Policy makers see value </a:t>
            </a:r>
            <a:r>
              <a:rPr lang="en-GB" dirty="0">
                <a:latin typeface="+mn-lt"/>
              </a:rPr>
              <a:t>of gender-responsive vaccine systems</a:t>
            </a:r>
          </a:p>
        </p:txBody>
      </p:sp>
      <p:sp>
        <p:nvSpPr>
          <p:cNvPr id="25" name="TextBox 24">
            <a:extLst>
              <a:ext uri="{FF2B5EF4-FFF2-40B4-BE49-F238E27FC236}">
                <a16:creationId xmlns:a16="http://schemas.microsoft.com/office/drawing/2014/main" id="{888F9FBE-E9C8-4F66-B942-120A43090276}"/>
              </a:ext>
            </a:extLst>
          </p:cNvPr>
          <p:cNvSpPr txBox="1"/>
          <p:nvPr/>
        </p:nvSpPr>
        <p:spPr bwMode="auto">
          <a:xfrm>
            <a:off x="6263766" y="3089383"/>
            <a:ext cx="2675225" cy="1200329"/>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Households &amp; communities appreciate </a:t>
            </a:r>
            <a:r>
              <a:rPr lang="en-GB" dirty="0">
                <a:latin typeface="+mn-lt"/>
              </a:rPr>
              <a:t>value of women’s vaccinated species </a:t>
            </a:r>
          </a:p>
        </p:txBody>
      </p:sp>
      <p:sp>
        <p:nvSpPr>
          <p:cNvPr id="27" name="TextBox 26">
            <a:extLst>
              <a:ext uri="{FF2B5EF4-FFF2-40B4-BE49-F238E27FC236}">
                <a16:creationId xmlns:a16="http://schemas.microsoft.com/office/drawing/2014/main" id="{D201D542-B28B-4D40-9FE3-F4D451B80C3E}"/>
              </a:ext>
            </a:extLst>
          </p:cNvPr>
          <p:cNvSpPr txBox="1"/>
          <p:nvPr/>
        </p:nvSpPr>
        <p:spPr bwMode="auto">
          <a:xfrm>
            <a:off x="6263762" y="5515492"/>
            <a:ext cx="2675225" cy="923330"/>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Households</a:t>
            </a:r>
            <a:r>
              <a:rPr lang="en-GB" dirty="0">
                <a:latin typeface="+mn-lt"/>
              </a:rPr>
              <a:t> use increased productivity for </a:t>
            </a:r>
            <a:r>
              <a:rPr lang="en-GB" b="1" dirty="0">
                <a:latin typeface="+mn-lt"/>
              </a:rPr>
              <a:t>better diets</a:t>
            </a:r>
          </a:p>
        </p:txBody>
      </p:sp>
      <p:sp>
        <p:nvSpPr>
          <p:cNvPr id="28" name="TextBox 27">
            <a:extLst>
              <a:ext uri="{FF2B5EF4-FFF2-40B4-BE49-F238E27FC236}">
                <a16:creationId xmlns:a16="http://schemas.microsoft.com/office/drawing/2014/main" id="{424EB204-437F-46A9-9806-0DD84E7CF70F}"/>
              </a:ext>
            </a:extLst>
          </p:cNvPr>
          <p:cNvSpPr txBox="1"/>
          <p:nvPr/>
        </p:nvSpPr>
        <p:spPr bwMode="auto">
          <a:xfrm>
            <a:off x="9261510" y="3215469"/>
            <a:ext cx="2675225" cy="969496"/>
          </a:xfrm>
          <a:prstGeom prst="rect">
            <a:avLst/>
          </a:prstGeom>
          <a:solidFill>
            <a:schemeClr val="tx2">
              <a:lumMod val="20000"/>
              <a:lumOff val="80000"/>
            </a:schemeClr>
          </a:solid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ctr"/>
            <a:r>
              <a:rPr lang="en-GB" sz="1900" dirty="0">
                <a:latin typeface="+mn-lt"/>
              </a:rPr>
              <a:t>Gender-responsive animal vaccine system institutionalized</a:t>
            </a:r>
          </a:p>
        </p:txBody>
      </p:sp>
      <p:sp>
        <p:nvSpPr>
          <p:cNvPr id="29" name="TextBox 28">
            <a:extLst>
              <a:ext uri="{FF2B5EF4-FFF2-40B4-BE49-F238E27FC236}">
                <a16:creationId xmlns:a16="http://schemas.microsoft.com/office/drawing/2014/main" id="{8D249E8D-76CE-473C-86AE-06A6C35E34CF}"/>
              </a:ext>
            </a:extLst>
          </p:cNvPr>
          <p:cNvSpPr txBox="1"/>
          <p:nvPr/>
        </p:nvSpPr>
        <p:spPr bwMode="auto">
          <a:xfrm>
            <a:off x="9261506" y="1791260"/>
            <a:ext cx="2675225" cy="969496"/>
          </a:xfrm>
          <a:prstGeom prst="rect">
            <a:avLst/>
          </a:prstGeom>
          <a:solidFill>
            <a:schemeClr val="accent6">
              <a:lumMod val="20000"/>
              <a:lumOff val="80000"/>
            </a:schemeClr>
          </a:solid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ctr"/>
            <a:r>
              <a:rPr lang="en-GB" sz="1900" dirty="0">
                <a:latin typeface="+mn-lt"/>
              </a:rPr>
              <a:t>Empowerment of women farmers and AHSPs</a:t>
            </a:r>
          </a:p>
        </p:txBody>
      </p:sp>
      <p:sp>
        <p:nvSpPr>
          <p:cNvPr id="30" name="TextBox 29">
            <a:extLst>
              <a:ext uri="{FF2B5EF4-FFF2-40B4-BE49-F238E27FC236}">
                <a16:creationId xmlns:a16="http://schemas.microsoft.com/office/drawing/2014/main" id="{340D3400-00BB-4F47-8DBE-3358CB1F9FFD}"/>
              </a:ext>
            </a:extLst>
          </p:cNvPr>
          <p:cNvSpPr txBox="1"/>
          <p:nvPr/>
        </p:nvSpPr>
        <p:spPr bwMode="auto">
          <a:xfrm>
            <a:off x="9261509" y="4639678"/>
            <a:ext cx="2675225" cy="677108"/>
          </a:xfrm>
          <a:prstGeom prst="rect">
            <a:avLst/>
          </a:prstGeom>
          <a:solidFill>
            <a:schemeClr val="accent3">
              <a:lumMod val="20000"/>
              <a:lumOff val="80000"/>
            </a:schemeClr>
          </a:solid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ctr"/>
            <a:r>
              <a:rPr lang="en-GB" sz="1900" dirty="0">
                <a:latin typeface="+mn-lt"/>
              </a:rPr>
              <a:t>Improved household nutrition</a:t>
            </a:r>
          </a:p>
        </p:txBody>
      </p:sp>
      <p:sp>
        <p:nvSpPr>
          <p:cNvPr id="32" name="Oval 31">
            <a:extLst>
              <a:ext uri="{FF2B5EF4-FFF2-40B4-BE49-F238E27FC236}">
                <a16:creationId xmlns:a16="http://schemas.microsoft.com/office/drawing/2014/main" id="{CF7B523B-DE8E-4C78-96B9-DD1BD2E6281E}"/>
              </a:ext>
            </a:extLst>
          </p:cNvPr>
          <p:cNvSpPr/>
          <p:nvPr/>
        </p:nvSpPr>
        <p:spPr>
          <a:xfrm>
            <a:off x="1730657" y="1164968"/>
            <a:ext cx="2620493" cy="7500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mn-lt"/>
              </a:rPr>
              <a:t>ND and PPR vaccines available</a:t>
            </a:r>
          </a:p>
        </p:txBody>
      </p:sp>
      <p:sp>
        <p:nvSpPr>
          <p:cNvPr id="33" name="Oval 32">
            <a:extLst>
              <a:ext uri="{FF2B5EF4-FFF2-40B4-BE49-F238E27FC236}">
                <a16:creationId xmlns:a16="http://schemas.microsoft.com/office/drawing/2014/main" id="{45D470A3-640C-4594-9118-1C099AA1F663}"/>
              </a:ext>
            </a:extLst>
          </p:cNvPr>
          <p:cNvSpPr/>
          <p:nvPr/>
        </p:nvSpPr>
        <p:spPr>
          <a:xfrm>
            <a:off x="1598350" y="4523890"/>
            <a:ext cx="2773737" cy="1000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mn-lt"/>
              </a:rPr>
              <a:t>Policy makers want vaccines to reach women farmers</a:t>
            </a:r>
          </a:p>
        </p:txBody>
      </p:sp>
      <p:sp>
        <p:nvSpPr>
          <p:cNvPr id="34" name="Oval 33">
            <a:extLst>
              <a:ext uri="{FF2B5EF4-FFF2-40B4-BE49-F238E27FC236}">
                <a16:creationId xmlns:a16="http://schemas.microsoft.com/office/drawing/2014/main" id="{E3CD38B4-66B2-4BC6-BF7D-83B4CA652C9D}"/>
              </a:ext>
            </a:extLst>
          </p:cNvPr>
          <p:cNvSpPr/>
          <p:nvPr/>
        </p:nvSpPr>
        <p:spPr>
          <a:xfrm>
            <a:off x="5068389" y="3684638"/>
            <a:ext cx="3317965" cy="1000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mn-lt"/>
              </a:rPr>
              <a:t>Current vaccine system is amenable to gender-responsive change</a:t>
            </a:r>
          </a:p>
        </p:txBody>
      </p:sp>
      <p:sp>
        <p:nvSpPr>
          <p:cNvPr id="35" name="Oval 34">
            <a:extLst>
              <a:ext uri="{FF2B5EF4-FFF2-40B4-BE49-F238E27FC236}">
                <a16:creationId xmlns:a16="http://schemas.microsoft.com/office/drawing/2014/main" id="{8C4E12E2-59DE-445C-98D4-6ECDE3B925BA}"/>
              </a:ext>
            </a:extLst>
          </p:cNvPr>
          <p:cNvSpPr/>
          <p:nvPr/>
        </p:nvSpPr>
        <p:spPr>
          <a:xfrm>
            <a:off x="968796" y="2761490"/>
            <a:ext cx="2516778" cy="1000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mn-lt"/>
              </a:rPr>
              <a:t>Cowtribe</a:t>
            </a:r>
            <a:r>
              <a:rPr lang="en-GB" dirty="0">
                <a:latin typeface="+mn-lt"/>
              </a:rPr>
              <a:t> effectively reaches farmers</a:t>
            </a:r>
          </a:p>
        </p:txBody>
      </p:sp>
      <p:sp>
        <p:nvSpPr>
          <p:cNvPr id="36" name="Oval 35">
            <a:extLst>
              <a:ext uri="{FF2B5EF4-FFF2-40B4-BE49-F238E27FC236}">
                <a16:creationId xmlns:a16="http://schemas.microsoft.com/office/drawing/2014/main" id="{C26B33C6-F5CA-410C-9863-A7A165AB64BC}"/>
              </a:ext>
            </a:extLst>
          </p:cNvPr>
          <p:cNvSpPr/>
          <p:nvPr/>
        </p:nvSpPr>
        <p:spPr>
          <a:xfrm>
            <a:off x="4900572" y="5571038"/>
            <a:ext cx="2516778" cy="1000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mn-lt"/>
              </a:rPr>
              <a:t>Diverse food are available and accessible</a:t>
            </a:r>
          </a:p>
        </p:txBody>
      </p:sp>
      <p:sp>
        <p:nvSpPr>
          <p:cNvPr id="37" name="Arrow: Right 36">
            <a:extLst>
              <a:ext uri="{FF2B5EF4-FFF2-40B4-BE49-F238E27FC236}">
                <a16:creationId xmlns:a16="http://schemas.microsoft.com/office/drawing/2014/main" id="{D1775824-CAAA-461B-BE89-64DA2AB0363A}"/>
              </a:ext>
            </a:extLst>
          </p:cNvPr>
          <p:cNvSpPr/>
          <p:nvPr/>
        </p:nvSpPr>
        <p:spPr>
          <a:xfrm>
            <a:off x="3040904" y="289374"/>
            <a:ext cx="247057" cy="18880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8" name="Arrow: Right 37">
            <a:extLst>
              <a:ext uri="{FF2B5EF4-FFF2-40B4-BE49-F238E27FC236}">
                <a16:creationId xmlns:a16="http://schemas.microsoft.com/office/drawing/2014/main" id="{AA418BA8-E464-4C8C-BEE6-9464A850B744}"/>
              </a:ext>
            </a:extLst>
          </p:cNvPr>
          <p:cNvSpPr/>
          <p:nvPr/>
        </p:nvSpPr>
        <p:spPr>
          <a:xfrm>
            <a:off x="5892975" y="258893"/>
            <a:ext cx="247057" cy="18880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 name="Arrow: Right 38">
            <a:extLst>
              <a:ext uri="{FF2B5EF4-FFF2-40B4-BE49-F238E27FC236}">
                <a16:creationId xmlns:a16="http://schemas.microsoft.com/office/drawing/2014/main" id="{48DA968F-45BD-43C7-AD54-5BD0E777055B}"/>
              </a:ext>
            </a:extLst>
          </p:cNvPr>
          <p:cNvSpPr/>
          <p:nvPr/>
        </p:nvSpPr>
        <p:spPr>
          <a:xfrm>
            <a:off x="9087643" y="265643"/>
            <a:ext cx="247057" cy="18880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C81C8C5B-2032-4741-A906-BD6EE07941F1}"/>
              </a:ext>
            </a:extLst>
          </p:cNvPr>
          <p:cNvSpPr txBox="1"/>
          <p:nvPr/>
        </p:nvSpPr>
        <p:spPr bwMode="auto">
          <a:xfrm>
            <a:off x="6263764" y="2325986"/>
            <a:ext cx="2675225" cy="646331"/>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n-GB" b="1" dirty="0">
                <a:latin typeface="+mn-lt"/>
              </a:rPr>
              <a:t>More Women AHSP </a:t>
            </a:r>
            <a:r>
              <a:rPr lang="en-GB" dirty="0">
                <a:latin typeface="+mn-lt"/>
              </a:rPr>
              <a:t>involved</a:t>
            </a:r>
            <a:r>
              <a:rPr lang="en-GB" b="1" dirty="0">
                <a:latin typeface="+mn-lt"/>
              </a:rPr>
              <a:t> </a:t>
            </a:r>
            <a:r>
              <a:rPr lang="en-GB" dirty="0">
                <a:latin typeface="+mn-lt"/>
              </a:rPr>
              <a:t>in business</a:t>
            </a:r>
          </a:p>
        </p:txBody>
      </p:sp>
      <p:sp>
        <p:nvSpPr>
          <p:cNvPr id="31" name="Oval 30">
            <a:extLst>
              <a:ext uri="{FF2B5EF4-FFF2-40B4-BE49-F238E27FC236}">
                <a16:creationId xmlns:a16="http://schemas.microsoft.com/office/drawing/2014/main" id="{55FCCED8-0A6F-4696-BD8C-A72E68F18BE6}"/>
              </a:ext>
            </a:extLst>
          </p:cNvPr>
          <p:cNvSpPr/>
          <p:nvPr/>
        </p:nvSpPr>
        <p:spPr>
          <a:xfrm>
            <a:off x="4930910" y="1682282"/>
            <a:ext cx="2456104" cy="1000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mn-lt"/>
              </a:rPr>
              <a:t>Women AHSPs effectively reach women farmers</a:t>
            </a:r>
          </a:p>
        </p:txBody>
      </p:sp>
    </p:spTree>
    <p:extLst>
      <p:ext uri="{BB962C8B-B14F-4D97-AF65-F5344CB8AC3E}">
        <p14:creationId xmlns:p14="http://schemas.microsoft.com/office/powerpoint/2010/main" val="409775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C0C167-EEF6-4ADF-A202-884512AF68C8}"/>
              </a:ext>
            </a:extLst>
          </p:cNvPr>
          <p:cNvSpPr txBox="1"/>
          <p:nvPr/>
        </p:nvSpPr>
        <p:spPr bwMode="auto">
          <a:xfrm>
            <a:off x="266486" y="162967"/>
            <a:ext cx="2720681" cy="400110"/>
          </a:xfrm>
          <a:prstGeom prst="rect">
            <a:avLst/>
          </a:prstGeom>
          <a:solidFill>
            <a:schemeClr val="accent1">
              <a:lumMod val="20000"/>
              <a:lumOff val="80000"/>
            </a:schemeClr>
          </a:solidFill>
          <a:ln w="190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gn="l"/>
            <a:r>
              <a:rPr lang="en-GB" sz="2000" dirty="0">
                <a:latin typeface="+mn-lt"/>
              </a:rPr>
              <a:t>PROJECT INTERVENTION</a:t>
            </a:r>
          </a:p>
        </p:txBody>
      </p:sp>
      <p:sp>
        <p:nvSpPr>
          <p:cNvPr id="6" name="TextBox 5">
            <a:extLst>
              <a:ext uri="{FF2B5EF4-FFF2-40B4-BE49-F238E27FC236}">
                <a16:creationId xmlns:a16="http://schemas.microsoft.com/office/drawing/2014/main" id="{7F2C7BFD-80D0-476E-A25B-CAD44B8A063A}"/>
              </a:ext>
            </a:extLst>
          </p:cNvPr>
          <p:cNvSpPr txBox="1"/>
          <p:nvPr/>
        </p:nvSpPr>
        <p:spPr bwMode="auto">
          <a:xfrm>
            <a:off x="3362489" y="162967"/>
            <a:ext cx="2448555" cy="400110"/>
          </a:xfrm>
          <a:prstGeom prst="rect">
            <a:avLst/>
          </a:prstGeom>
          <a:solidFill>
            <a:schemeClr val="accent1">
              <a:lumMod val="40000"/>
              <a:lumOff val="60000"/>
            </a:schemeClr>
          </a:solidFill>
          <a:ln w="190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gn="l"/>
            <a:r>
              <a:rPr lang="en-GB" sz="2000" dirty="0">
                <a:latin typeface="+mn-lt"/>
              </a:rPr>
              <a:t>SHORT-TERM IMPACT</a:t>
            </a:r>
          </a:p>
        </p:txBody>
      </p:sp>
      <p:sp>
        <p:nvSpPr>
          <p:cNvPr id="7" name="TextBox 6">
            <a:extLst>
              <a:ext uri="{FF2B5EF4-FFF2-40B4-BE49-F238E27FC236}">
                <a16:creationId xmlns:a16="http://schemas.microsoft.com/office/drawing/2014/main" id="{2DC02BD4-2CFD-40EB-B6D9-AA5908F5E5C4}"/>
              </a:ext>
            </a:extLst>
          </p:cNvPr>
          <p:cNvSpPr txBox="1"/>
          <p:nvPr/>
        </p:nvSpPr>
        <p:spPr bwMode="auto">
          <a:xfrm>
            <a:off x="9430916" y="159990"/>
            <a:ext cx="2336409" cy="400110"/>
          </a:xfrm>
          <a:prstGeom prst="rect">
            <a:avLst/>
          </a:prstGeom>
          <a:solidFill>
            <a:srgbClr val="990033"/>
          </a:solidFill>
          <a:ln w="190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gn="l"/>
            <a:r>
              <a:rPr lang="en-GB" sz="2000" dirty="0">
                <a:latin typeface="+mn-lt"/>
              </a:rPr>
              <a:t>LONG-TERM IMPACT</a:t>
            </a:r>
          </a:p>
        </p:txBody>
      </p:sp>
      <p:sp>
        <p:nvSpPr>
          <p:cNvPr id="8" name="TextBox 7">
            <a:extLst>
              <a:ext uri="{FF2B5EF4-FFF2-40B4-BE49-F238E27FC236}">
                <a16:creationId xmlns:a16="http://schemas.microsoft.com/office/drawing/2014/main" id="{4EE679F3-A63F-483B-BAC1-97EC89FA6D9C}"/>
              </a:ext>
            </a:extLst>
          </p:cNvPr>
          <p:cNvSpPr txBox="1"/>
          <p:nvPr/>
        </p:nvSpPr>
        <p:spPr bwMode="auto">
          <a:xfrm>
            <a:off x="6263766" y="159990"/>
            <a:ext cx="2688301" cy="400110"/>
          </a:xfrm>
          <a:prstGeom prst="rect">
            <a:avLst/>
          </a:prstGeom>
          <a:solidFill>
            <a:schemeClr val="accent1">
              <a:lumMod val="60000"/>
              <a:lumOff val="40000"/>
            </a:schemeClr>
          </a:solidFill>
          <a:ln w="190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sz="2000" dirty="0">
                <a:latin typeface="+mn-lt"/>
              </a:rPr>
              <a:t>MEDIUM-TERM IMPACT</a:t>
            </a:r>
          </a:p>
        </p:txBody>
      </p:sp>
      <p:sp>
        <p:nvSpPr>
          <p:cNvPr id="9" name="TextBox 8">
            <a:extLst>
              <a:ext uri="{FF2B5EF4-FFF2-40B4-BE49-F238E27FC236}">
                <a16:creationId xmlns:a16="http://schemas.microsoft.com/office/drawing/2014/main" id="{64617221-F06F-4876-9F43-0BF023184113}"/>
              </a:ext>
            </a:extLst>
          </p:cNvPr>
          <p:cNvSpPr txBox="1"/>
          <p:nvPr/>
        </p:nvSpPr>
        <p:spPr bwMode="auto">
          <a:xfrm>
            <a:off x="226291" y="910454"/>
            <a:ext cx="2801075" cy="1200329"/>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Engage women farmers</a:t>
            </a:r>
            <a:r>
              <a:rPr lang="en-GB" dirty="0">
                <a:latin typeface="+mn-lt"/>
              </a:rPr>
              <a:t> </a:t>
            </a:r>
          </a:p>
          <a:p>
            <a:pPr algn="l"/>
            <a:r>
              <a:rPr lang="en-GB" dirty="0">
                <a:latin typeface="+mn-lt"/>
              </a:rPr>
              <a:t>Access to info &amp; vaccines with </a:t>
            </a:r>
            <a:r>
              <a:rPr lang="en-GB" dirty="0" err="1">
                <a:latin typeface="+mn-lt"/>
              </a:rPr>
              <a:t>Cowtribe</a:t>
            </a:r>
            <a:r>
              <a:rPr lang="en-GB" dirty="0">
                <a:latin typeface="+mn-lt"/>
              </a:rPr>
              <a:t>; access VLAs; address gender norms</a:t>
            </a:r>
          </a:p>
        </p:txBody>
      </p:sp>
      <p:sp>
        <p:nvSpPr>
          <p:cNvPr id="10" name="TextBox 9">
            <a:extLst>
              <a:ext uri="{FF2B5EF4-FFF2-40B4-BE49-F238E27FC236}">
                <a16:creationId xmlns:a16="http://schemas.microsoft.com/office/drawing/2014/main" id="{DACA785C-C816-42AF-9147-6308ACADD118}"/>
              </a:ext>
            </a:extLst>
          </p:cNvPr>
          <p:cNvSpPr txBox="1"/>
          <p:nvPr/>
        </p:nvSpPr>
        <p:spPr bwMode="auto">
          <a:xfrm>
            <a:off x="226291" y="2025372"/>
            <a:ext cx="2801075" cy="1200329"/>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Engage women AHSPs</a:t>
            </a:r>
            <a:r>
              <a:rPr lang="en-GB" dirty="0">
                <a:latin typeface="+mn-lt"/>
              </a:rPr>
              <a:t> recruit young AHSPs; enhance capacity; address gender norms</a:t>
            </a:r>
          </a:p>
        </p:txBody>
      </p:sp>
      <p:sp>
        <p:nvSpPr>
          <p:cNvPr id="11" name="TextBox 10">
            <a:extLst>
              <a:ext uri="{FF2B5EF4-FFF2-40B4-BE49-F238E27FC236}">
                <a16:creationId xmlns:a16="http://schemas.microsoft.com/office/drawing/2014/main" id="{CC0D33D0-25A7-4A76-A6C4-25B676A09ACF}"/>
              </a:ext>
            </a:extLst>
          </p:cNvPr>
          <p:cNvSpPr txBox="1"/>
          <p:nvPr/>
        </p:nvSpPr>
        <p:spPr bwMode="auto">
          <a:xfrm>
            <a:off x="226289" y="3417289"/>
            <a:ext cx="2801077" cy="1200329"/>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Conducive gender norms</a:t>
            </a:r>
            <a:r>
              <a:rPr lang="en-GB" dirty="0">
                <a:latin typeface="+mn-lt"/>
              </a:rPr>
              <a:t> social media campaign; community dialogues; support champions  </a:t>
            </a:r>
          </a:p>
        </p:txBody>
      </p:sp>
      <p:sp>
        <p:nvSpPr>
          <p:cNvPr id="12" name="TextBox 11">
            <a:extLst>
              <a:ext uri="{FF2B5EF4-FFF2-40B4-BE49-F238E27FC236}">
                <a16:creationId xmlns:a16="http://schemas.microsoft.com/office/drawing/2014/main" id="{87A63177-2C16-494D-B4A3-734C32D466DE}"/>
              </a:ext>
            </a:extLst>
          </p:cNvPr>
          <p:cNvSpPr txBox="1"/>
          <p:nvPr/>
        </p:nvSpPr>
        <p:spPr bwMode="auto">
          <a:xfrm>
            <a:off x="225530" y="4809206"/>
            <a:ext cx="2801076" cy="1200329"/>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Equitable vaccine system</a:t>
            </a:r>
            <a:r>
              <a:rPr lang="en-GB" dirty="0">
                <a:latin typeface="+mn-lt"/>
              </a:rPr>
              <a:t> involve policy makers; </a:t>
            </a:r>
            <a:r>
              <a:rPr lang="en-GB" dirty="0" err="1">
                <a:latin typeface="+mn-lt"/>
              </a:rPr>
              <a:t>Cowtribe</a:t>
            </a:r>
            <a:r>
              <a:rPr lang="en-GB" dirty="0">
                <a:latin typeface="+mn-lt"/>
              </a:rPr>
              <a:t> electronic system gender-responsive</a:t>
            </a:r>
          </a:p>
        </p:txBody>
      </p:sp>
      <p:sp>
        <p:nvSpPr>
          <p:cNvPr id="13" name="TextBox 12">
            <a:extLst>
              <a:ext uri="{FF2B5EF4-FFF2-40B4-BE49-F238E27FC236}">
                <a16:creationId xmlns:a16="http://schemas.microsoft.com/office/drawing/2014/main" id="{3E8C657C-C54F-4787-A22F-EB1DB24A4C86}"/>
              </a:ext>
            </a:extLst>
          </p:cNvPr>
          <p:cNvSpPr txBox="1"/>
          <p:nvPr/>
        </p:nvSpPr>
        <p:spPr bwMode="auto">
          <a:xfrm>
            <a:off x="3164429" y="2011947"/>
            <a:ext cx="2925627" cy="646331"/>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Women AHSP succeed </a:t>
            </a:r>
            <a:r>
              <a:rPr lang="en-GB" dirty="0">
                <a:latin typeface="+mn-lt"/>
              </a:rPr>
              <a:t>in business</a:t>
            </a:r>
          </a:p>
        </p:txBody>
      </p:sp>
      <p:sp>
        <p:nvSpPr>
          <p:cNvPr id="14" name="TextBox 13">
            <a:extLst>
              <a:ext uri="{FF2B5EF4-FFF2-40B4-BE49-F238E27FC236}">
                <a16:creationId xmlns:a16="http://schemas.microsoft.com/office/drawing/2014/main" id="{FBA5A0D1-F967-415D-BDF7-84E71405E24B}"/>
              </a:ext>
            </a:extLst>
          </p:cNvPr>
          <p:cNvSpPr txBox="1"/>
          <p:nvPr/>
        </p:nvSpPr>
        <p:spPr bwMode="auto">
          <a:xfrm>
            <a:off x="3164433" y="2780361"/>
            <a:ext cx="2925627" cy="923330"/>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Households, communities, AHSPs, extensionists </a:t>
            </a:r>
          </a:p>
          <a:p>
            <a:pPr algn="l"/>
            <a:r>
              <a:rPr lang="en-GB" b="1" dirty="0">
                <a:latin typeface="+mn-lt"/>
              </a:rPr>
              <a:t>support </a:t>
            </a:r>
            <a:r>
              <a:rPr lang="en-GB" dirty="0">
                <a:latin typeface="+mn-lt"/>
              </a:rPr>
              <a:t>new AHSPs </a:t>
            </a:r>
          </a:p>
        </p:txBody>
      </p:sp>
      <p:sp>
        <p:nvSpPr>
          <p:cNvPr id="15" name="TextBox 14">
            <a:extLst>
              <a:ext uri="{FF2B5EF4-FFF2-40B4-BE49-F238E27FC236}">
                <a16:creationId xmlns:a16="http://schemas.microsoft.com/office/drawing/2014/main" id="{ECCA87A8-2C24-4823-8F1C-FB66A88B5900}"/>
              </a:ext>
            </a:extLst>
          </p:cNvPr>
          <p:cNvSpPr txBox="1"/>
          <p:nvPr/>
        </p:nvSpPr>
        <p:spPr bwMode="auto">
          <a:xfrm>
            <a:off x="3164426" y="5146272"/>
            <a:ext cx="2925629" cy="923330"/>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Policy makers support </a:t>
            </a:r>
            <a:r>
              <a:rPr lang="en-GB" dirty="0">
                <a:latin typeface="+mn-lt"/>
              </a:rPr>
              <a:t>women AHSPs and start changing the vaccine system</a:t>
            </a:r>
          </a:p>
        </p:txBody>
      </p:sp>
      <p:sp>
        <p:nvSpPr>
          <p:cNvPr id="16" name="TextBox 15">
            <a:extLst>
              <a:ext uri="{FF2B5EF4-FFF2-40B4-BE49-F238E27FC236}">
                <a16:creationId xmlns:a16="http://schemas.microsoft.com/office/drawing/2014/main" id="{DE48829A-0EE6-43EB-BDF1-F052ACE8E564}"/>
              </a:ext>
            </a:extLst>
          </p:cNvPr>
          <p:cNvSpPr txBox="1"/>
          <p:nvPr/>
        </p:nvSpPr>
        <p:spPr bwMode="auto">
          <a:xfrm>
            <a:off x="3164425" y="3830257"/>
            <a:ext cx="2925627" cy="1200329"/>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Households &amp; communities support</a:t>
            </a:r>
            <a:r>
              <a:rPr lang="en-GB" dirty="0">
                <a:latin typeface="+mn-lt"/>
              </a:rPr>
              <a:t> animal vaccines for women’s species; and women enjoying benefits</a:t>
            </a:r>
          </a:p>
        </p:txBody>
      </p:sp>
      <p:sp>
        <p:nvSpPr>
          <p:cNvPr id="17" name="TextBox 16">
            <a:extLst>
              <a:ext uri="{FF2B5EF4-FFF2-40B4-BE49-F238E27FC236}">
                <a16:creationId xmlns:a16="http://schemas.microsoft.com/office/drawing/2014/main" id="{400D2709-8180-470A-894E-3AF69DC5156B}"/>
              </a:ext>
            </a:extLst>
          </p:cNvPr>
          <p:cNvSpPr txBox="1"/>
          <p:nvPr/>
        </p:nvSpPr>
        <p:spPr bwMode="auto">
          <a:xfrm>
            <a:off x="3149671" y="723343"/>
            <a:ext cx="2925627" cy="369332"/>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Farmers use </a:t>
            </a:r>
            <a:r>
              <a:rPr lang="en-GB" dirty="0" err="1">
                <a:latin typeface="+mn-lt"/>
              </a:rPr>
              <a:t>Cowtribe</a:t>
            </a:r>
            <a:r>
              <a:rPr lang="en-GB" dirty="0">
                <a:latin typeface="+mn-lt"/>
              </a:rPr>
              <a:t> system</a:t>
            </a:r>
          </a:p>
        </p:txBody>
      </p:sp>
      <p:sp>
        <p:nvSpPr>
          <p:cNvPr id="18" name="TextBox 17">
            <a:extLst>
              <a:ext uri="{FF2B5EF4-FFF2-40B4-BE49-F238E27FC236}">
                <a16:creationId xmlns:a16="http://schemas.microsoft.com/office/drawing/2014/main" id="{A8738FD2-0533-47EB-A223-8EE169870F6B}"/>
              </a:ext>
            </a:extLst>
          </p:cNvPr>
          <p:cNvSpPr txBox="1"/>
          <p:nvPr/>
        </p:nvSpPr>
        <p:spPr bwMode="auto">
          <a:xfrm>
            <a:off x="226289" y="6201123"/>
            <a:ext cx="2801076" cy="369332"/>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r>
              <a:rPr lang="en-GB" b="1" dirty="0">
                <a:latin typeface="+mn-lt"/>
              </a:rPr>
              <a:t>Campaign on healthy diets</a:t>
            </a:r>
          </a:p>
        </p:txBody>
      </p:sp>
      <p:sp>
        <p:nvSpPr>
          <p:cNvPr id="19" name="TextBox 18">
            <a:extLst>
              <a:ext uri="{FF2B5EF4-FFF2-40B4-BE49-F238E27FC236}">
                <a16:creationId xmlns:a16="http://schemas.microsoft.com/office/drawing/2014/main" id="{1F5B616F-932F-4DD2-BC16-1CFDE9C2488E}"/>
              </a:ext>
            </a:extLst>
          </p:cNvPr>
          <p:cNvSpPr txBox="1"/>
          <p:nvPr/>
        </p:nvSpPr>
        <p:spPr bwMode="auto">
          <a:xfrm>
            <a:off x="3164431" y="6149277"/>
            <a:ext cx="2925629" cy="646331"/>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Households know </a:t>
            </a:r>
            <a:r>
              <a:rPr lang="en-GB" dirty="0">
                <a:latin typeface="+mn-lt"/>
              </a:rPr>
              <a:t>healthy diets</a:t>
            </a:r>
          </a:p>
        </p:txBody>
      </p:sp>
      <p:sp>
        <p:nvSpPr>
          <p:cNvPr id="20" name="TextBox 19">
            <a:extLst>
              <a:ext uri="{FF2B5EF4-FFF2-40B4-BE49-F238E27FC236}">
                <a16:creationId xmlns:a16="http://schemas.microsoft.com/office/drawing/2014/main" id="{2E0DCDA4-DC5B-4715-996A-31005D856CA8}"/>
              </a:ext>
            </a:extLst>
          </p:cNvPr>
          <p:cNvSpPr txBox="1"/>
          <p:nvPr/>
        </p:nvSpPr>
        <p:spPr bwMode="auto">
          <a:xfrm>
            <a:off x="3164431" y="1238771"/>
            <a:ext cx="2925625" cy="646331"/>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Women farmers vaccinate </a:t>
            </a:r>
            <a:r>
              <a:rPr lang="en-GB" dirty="0">
                <a:latin typeface="+mn-lt"/>
              </a:rPr>
              <a:t>their livestock</a:t>
            </a:r>
          </a:p>
        </p:txBody>
      </p:sp>
      <p:sp>
        <p:nvSpPr>
          <p:cNvPr id="21" name="TextBox 20">
            <a:extLst>
              <a:ext uri="{FF2B5EF4-FFF2-40B4-BE49-F238E27FC236}">
                <a16:creationId xmlns:a16="http://schemas.microsoft.com/office/drawing/2014/main" id="{D004D5D7-6EFA-4848-A264-66B8C2950BCB}"/>
              </a:ext>
            </a:extLst>
          </p:cNvPr>
          <p:cNvSpPr txBox="1"/>
          <p:nvPr/>
        </p:nvSpPr>
        <p:spPr bwMode="auto">
          <a:xfrm>
            <a:off x="6222774" y="1714058"/>
            <a:ext cx="2675225" cy="646331"/>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dirty="0">
                <a:latin typeface="+mn-lt"/>
              </a:rPr>
              <a:t>Vaccinated </a:t>
            </a:r>
            <a:r>
              <a:rPr lang="en-GB" b="1" dirty="0">
                <a:latin typeface="+mn-lt"/>
              </a:rPr>
              <a:t>livestock more productive</a:t>
            </a:r>
          </a:p>
        </p:txBody>
      </p:sp>
      <p:sp>
        <p:nvSpPr>
          <p:cNvPr id="23" name="TextBox 22">
            <a:extLst>
              <a:ext uri="{FF2B5EF4-FFF2-40B4-BE49-F238E27FC236}">
                <a16:creationId xmlns:a16="http://schemas.microsoft.com/office/drawing/2014/main" id="{0DE90357-1869-417D-84E5-94A6AADC8F5A}"/>
              </a:ext>
            </a:extLst>
          </p:cNvPr>
          <p:cNvSpPr txBox="1"/>
          <p:nvPr/>
        </p:nvSpPr>
        <p:spPr bwMode="auto">
          <a:xfrm>
            <a:off x="6227871" y="957201"/>
            <a:ext cx="2675225" cy="646331"/>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Women farmers benefit </a:t>
            </a:r>
            <a:r>
              <a:rPr lang="en-GB" dirty="0">
                <a:latin typeface="+mn-lt"/>
              </a:rPr>
              <a:t>from vaccinated livestock</a:t>
            </a:r>
          </a:p>
        </p:txBody>
      </p:sp>
      <p:sp>
        <p:nvSpPr>
          <p:cNvPr id="24" name="TextBox 23">
            <a:extLst>
              <a:ext uri="{FF2B5EF4-FFF2-40B4-BE49-F238E27FC236}">
                <a16:creationId xmlns:a16="http://schemas.microsoft.com/office/drawing/2014/main" id="{A5985AED-1CCE-489D-9B39-3778DA394F3C}"/>
              </a:ext>
            </a:extLst>
          </p:cNvPr>
          <p:cNvSpPr txBox="1"/>
          <p:nvPr/>
        </p:nvSpPr>
        <p:spPr bwMode="auto">
          <a:xfrm>
            <a:off x="6222772" y="4486040"/>
            <a:ext cx="2675225" cy="923330"/>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Policy makers see value </a:t>
            </a:r>
            <a:r>
              <a:rPr lang="en-GB" dirty="0">
                <a:latin typeface="+mn-lt"/>
              </a:rPr>
              <a:t>of gender-responsive vaccine systems</a:t>
            </a:r>
          </a:p>
        </p:txBody>
      </p:sp>
      <p:sp>
        <p:nvSpPr>
          <p:cNvPr id="25" name="TextBox 24">
            <a:extLst>
              <a:ext uri="{FF2B5EF4-FFF2-40B4-BE49-F238E27FC236}">
                <a16:creationId xmlns:a16="http://schemas.microsoft.com/office/drawing/2014/main" id="{888F9FBE-E9C8-4F66-B942-120A43090276}"/>
              </a:ext>
            </a:extLst>
          </p:cNvPr>
          <p:cNvSpPr txBox="1"/>
          <p:nvPr/>
        </p:nvSpPr>
        <p:spPr bwMode="auto">
          <a:xfrm>
            <a:off x="6222773" y="3184700"/>
            <a:ext cx="2675225" cy="1200329"/>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Households &amp; communities appreciate </a:t>
            </a:r>
            <a:r>
              <a:rPr lang="en-GB" dirty="0">
                <a:latin typeface="+mn-lt"/>
              </a:rPr>
              <a:t>value of women’s vaccinated species </a:t>
            </a:r>
          </a:p>
        </p:txBody>
      </p:sp>
      <p:sp>
        <p:nvSpPr>
          <p:cNvPr id="27" name="TextBox 26">
            <a:extLst>
              <a:ext uri="{FF2B5EF4-FFF2-40B4-BE49-F238E27FC236}">
                <a16:creationId xmlns:a16="http://schemas.microsoft.com/office/drawing/2014/main" id="{D201D542-B28B-4D40-9FE3-F4D451B80C3E}"/>
              </a:ext>
            </a:extLst>
          </p:cNvPr>
          <p:cNvSpPr txBox="1"/>
          <p:nvPr/>
        </p:nvSpPr>
        <p:spPr bwMode="auto">
          <a:xfrm>
            <a:off x="6227871" y="5530658"/>
            <a:ext cx="2675225" cy="923330"/>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Households</a:t>
            </a:r>
            <a:r>
              <a:rPr lang="en-GB" dirty="0">
                <a:latin typeface="+mn-lt"/>
              </a:rPr>
              <a:t> use increased productivity for </a:t>
            </a:r>
            <a:r>
              <a:rPr lang="en-GB" b="1" dirty="0">
                <a:latin typeface="+mn-lt"/>
              </a:rPr>
              <a:t>better diets</a:t>
            </a:r>
          </a:p>
        </p:txBody>
      </p:sp>
      <p:sp>
        <p:nvSpPr>
          <p:cNvPr id="28" name="TextBox 27">
            <a:extLst>
              <a:ext uri="{FF2B5EF4-FFF2-40B4-BE49-F238E27FC236}">
                <a16:creationId xmlns:a16="http://schemas.microsoft.com/office/drawing/2014/main" id="{424EB204-437F-46A9-9806-0DD84E7CF70F}"/>
              </a:ext>
            </a:extLst>
          </p:cNvPr>
          <p:cNvSpPr txBox="1"/>
          <p:nvPr/>
        </p:nvSpPr>
        <p:spPr bwMode="auto">
          <a:xfrm>
            <a:off x="9261510" y="3215469"/>
            <a:ext cx="2675225" cy="969496"/>
          </a:xfrm>
          <a:prstGeom prst="rect">
            <a:avLst/>
          </a:prstGeom>
          <a:solidFill>
            <a:schemeClr val="tx2">
              <a:lumMod val="20000"/>
              <a:lumOff val="80000"/>
            </a:schemeClr>
          </a:solid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ctr"/>
            <a:r>
              <a:rPr lang="en-GB" sz="1900" dirty="0">
                <a:latin typeface="+mn-lt"/>
              </a:rPr>
              <a:t>Gender-responsive animal vaccine system institutionalized</a:t>
            </a:r>
          </a:p>
        </p:txBody>
      </p:sp>
      <p:sp>
        <p:nvSpPr>
          <p:cNvPr id="29" name="TextBox 28">
            <a:extLst>
              <a:ext uri="{FF2B5EF4-FFF2-40B4-BE49-F238E27FC236}">
                <a16:creationId xmlns:a16="http://schemas.microsoft.com/office/drawing/2014/main" id="{8D249E8D-76CE-473C-86AE-06A6C35E34CF}"/>
              </a:ext>
            </a:extLst>
          </p:cNvPr>
          <p:cNvSpPr txBox="1"/>
          <p:nvPr/>
        </p:nvSpPr>
        <p:spPr bwMode="auto">
          <a:xfrm>
            <a:off x="9261506" y="1791260"/>
            <a:ext cx="2675225" cy="969496"/>
          </a:xfrm>
          <a:prstGeom prst="rect">
            <a:avLst/>
          </a:prstGeom>
          <a:solidFill>
            <a:schemeClr val="accent6">
              <a:lumMod val="20000"/>
              <a:lumOff val="80000"/>
            </a:schemeClr>
          </a:solid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ctr"/>
            <a:r>
              <a:rPr lang="en-GB" sz="1900" dirty="0">
                <a:latin typeface="+mn-lt"/>
              </a:rPr>
              <a:t>Empowerment of women farmers and AHSPs</a:t>
            </a:r>
          </a:p>
        </p:txBody>
      </p:sp>
      <p:sp>
        <p:nvSpPr>
          <p:cNvPr id="30" name="TextBox 29">
            <a:extLst>
              <a:ext uri="{FF2B5EF4-FFF2-40B4-BE49-F238E27FC236}">
                <a16:creationId xmlns:a16="http://schemas.microsoft.com/office/drawing/2014/main" id="{340D3400-00BB-4F47-8DBE-3358CB1F9FFD}"/>
              </a:ext>
            </a:extLst>
          </p:cNvPr>
          <p:cNvSpPr txBox="1"/>
          <p:nvPr/>
        </p:nvSpPr>
        <p:spPr bwMode="auto">
          <a:xfrm>
            <a:off x="9261509" y="4639678"/>
            <a:ext cx="2675225" cy="677108"/>
          </a:xfrm>
          <a:prstGeom prst="rect">
            <a:avLst/>
          </a:prstGeom>
          <a:solidFill>
            <a:schemeClr val="accent3">
              <a:lumMod val="20000"/>
              <a:lumOff val="80000"/>
            </a:schemeClr>
          </a:solid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ctr"/>
            <a:r>
              <a:rPr lang="en-GB" sz="1900" dirty="0">
                <a:latin typeface="+mn-lt"/>
              </a:rPr>
              <a:t>Improved household nutrition</a:t>
            </a:r>
          </a:p>
        </p:txBody>
      </p:sp>
      <p:sp>
        <p:nvSpPr>
          <p:cNvPr id="37" name="Arrow: Right 36">
            <a:extLst>
              <a:ext uri="{FF2B5EF4-FFF2-40B4-BE49-F238E27FC236}">
                <a16:creationId xmlns:a16="http://schemas.microsoft.com/office/drawing/2014/main" id="{D1775824-CAAA-461B-BE89-64DA2AB0363A}"/>
              </a:ext>
            </a:extLst>
          </p:cNvPr>
          <p:cNvSpPr/>
          <p:nvPr/>
        </p:nvSpPr>
        <p:spPr>
          <a:xfrm>
            <a:off x="3040904" y="289374"/>
            <a:ext cx="247057" cy="18880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8" name="Arrow: Right 37">
            <a:extLst>
              <a:ext uri="{FF2B5EF4-FFF2-40B4-BE49-F238E27FC236}">
                <a16:creationId xmlns:a16="http://schemas.microsoft.com/office/drawing/2014/main" id="{AA418BA8-E464-4C8C-BEE6-9464A850B744}"/>
              </a:ext>
            </a:extLst>
          </p:cNvPr>
          <p:cNvSpPr/>
          <p:nvPr/>
        </p:nvSpPr>
        <p:spPr>
          <a:xfrm>
            <a:off x="5892975" y="258893"/>
            <a:ext cx="247057" cy="18880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 name="Arrow: Right 38">
            <a:extLst>
              <a:ext uri="{FF2B5EF4-FFF2-40B4-BE49-F238E27FC236}">
                <a16:creationId xmlns:a16="http://schemas.microsoft.com/office/drawing/2014/main" id="{48DA968F-45BD-43C7-AD54-5BD0E777055B}"/>
              </a:ext>
            </a:extLst>
          </p:cNvPr>
          <p:cNvSpPr/>
          <p:nvPr/>
        </p:nvSpPr>
        <p:spPr>
          <a:xfrm>
            <a:off x="9087643" y="265643"/>
            <a:ext cx="247057" cy="18880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C81C8C5B-2032-4741-A906-BD6EE07941F1}"/>
              </a:ext>
            </a:extLst>
          </p:cNvPr>
          <p:cNvSpPr txBox="1"/>
          <p:nvPr/>
        </p:nvSpPr>
        <p:spPr bwMode="auto">
          <a:xfrm>
            <a:off x="6222774" y="2457195"/>
            <a:ext cx="2675225" cy="646331"/>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r>
              <a:rPr lang="en-GB" b="1" dirty="0">
                <a:latin typeface="+mn-lt"/>
              </a:rPr>
              <a:t>More Women AHSP </a:t>
            </a:r>
            <a:r>
              <a:rPr lang="en-GB" dirty="0">
                <a:latin typeface="+mn-lt"/>
              </a:rPr>
              <a:t>involved</a:t>
            </a:r>
            <a:r>
              <a:rPr lang="en-GB" b="1" dirty="0">
                <a:latin typeface="+mn-lt"/>
              </a:rPr>
              <a:t> </a:t>
            </a:r>
            <a:r>
              <a:rPr lang="en-GB" dirty="0">
                <a:latin typeface="+mn-lt"/>
              </a:rPr>
              <a:t>in business</a:t>
            </a:r>
          </a:p>
        </p:txBody>
      </p:sp>
      <p:pic>
        <p:nvPicPr>
          <p:cNvPr id="1026" name="Picture 2" descr="Yellow circle print, Circle Marker pen Oval Point Angle, circle Marker,  orange, red png | PNGEgg">
            <a:extLst>
              <a:ext uri="{FF2B5EF4-FFF2-40B4-BE49-F238E27FC236}">
                <a16:creationId xmlns:a16="http://schemas.microsoft.com/office/drawing/2014/main" id="{26015DE8-4B50-4A5B-A95E-E97F9F0CCC4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495" b="95055" l="3986" r="94565">
                        <a14:foregroundMark x1="15580" y1="29670" x2="15580" y2="29670"/>
                        <a14:foregroundMark x1="3986" y1="43407" x2="26449" y2="17582"/>
                        <a14:foregroundMark x1="47464" y1="6044" x2="65580" y2="5495"/>
                        <a14:foregroundMark x1="65580" y1="5495" x2="75000" y2="9890"/>
                        <a14:foregroundMark x1="22826" y1="93956" x2="43116" y2="96703"/>
                        <a14:foregroundMark x1="43116" y1="96703" x2="61957" y2="95055"/>
                        <a14:foregroundMark x1="61957" y1="95055" x2="89130" y2="78571"/>
                        <a14:foregroundMark x1="94203" y1="65385" x2="94565" y2="35714"/>
                        <a14:foregroundMark x1="94565" y1="35714" x2="93841" y2="31868"/>
                        <a14:backgroundMark x1="40217" y1="56593" x2="65580" y2="37912"/>
                      </a14:backgroundRemoval>
                    </a14:imgEffect>
                  </a14:imgLayer>
                </a14:imgProps>
              </a:ext>
              <a:ext uri="{28A0092B-C50C-407E-A947-70E740481C1C}">
                <a14:useLocalDpi xmlns:a14="http://schemas.microsoft.com/office/drawing/2010/main" val="0"/>
              </a:ext>
            </a:extLst>
          </a:blip>
          <a:srcRect/>
          <a:stretch>
            <a:fillRect/>
          </a:stretch>
        </p:blipFill>
        <p:spPr bwMode="auto">
          <a:xfrm>
            <a:off x="9430915" y="1685606"/>
            <a:ext cx="1898935" cy="53271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Yellow circle print, Circle Marker pen Oval Point Angle, circle Marker,  orange, red png | PNGEgg">
            <a:extLst>
              <a:ext uri="{FF2B5EF4-FFF2-40B4-BE49-F238E27FC236}">
                <a16:creationId xmlns:a16="http://schemas.microsoft.com/office/drawing/2014/main" id="{5502D8FA-1934-483A-B367-70DDA1DC2D4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495" b="95055" l="3986" r="94565">
                        <a14:foregroundMark x1="15580" y1="29670" x2="15580" y2="29670"/>
                        <a14:foregroundMark x1="3986" y1="43407" x2="26449" y2="17582"/>
                        <a14:foregroundMark x1="47464" y1="6044" x2="65580" y2="5495"/>
                        <a14:foregroundMark x1="65580" y1="5495" x2="75000" y2="9890"/>
                        <a14:foregroundMark x1="22826" y1="93956" x2="43116" y2="96703"/>
                        <a14:foregroundMark x1="43116" y1="96703" x2="61957" y2="95055"/>
                        <a14:foregroundMark x1="61957" y1="95055" x2="89130" y2="78571"/>
                        <a14:foregroundMark x1="94203" y1="65385" x2="94565" y2="35714"/>
                        <a14:foregroundMark x1="94565" y1="35714" x2="93841" y2="31868"/>
                        <a14:backgroundMark x1="40217" y1="56593" x2="65580" y2="37912"/>
                      </a14:backgroundRemoval>
                    </a14:imgEffect>
                  </a14:imgLayer>
                </a14:imgProps>
              </a:ext>
              <a:ext uri="{28A0092B-C50C-407E-A947-70E740481C1C}">
                <a14:useLocalDpi xmlns:a14="http://schemas.microsoft.com/office/drawing/2010/main" val="0"/>
              </a:ext>
            </a:extLst>
          </a:blip>
          <a:srcRect/>
          <a:stretch>
            <a:fillRect/>
          </a:stretch>
        </p:blipFill>
        <p:spPr bwMode="auto">
          <a:xfrm>
            <a:off x="9866811" y="3417289"/>
            <a:ext cx="1384663" cy="57462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Yellow circle print, Circle Marker pen Oval Point Angle, circle Marker,  orange, red png | PNGEgg">
            <a:extLst>
              <a:ext uri="{FF2B5EF4-FFF2-40B4-BE49-F238E27FC236}">
                <a16:creationId xmlns:a16="http://schemas.microsoft.com/office/drawing/2014/main" id="{6BA1FFD5-1E49-400D-8D70-767D84C0A1B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495" b="95055" l="3986" r="94565">
                        <a14:foregroundMark x1="15580" y1="29670" x2="15580" y2="29670"/>
                        <a14:foregroundMark x1="3986" y1="43407" x2="26449" y2="17582"/>
                        <a14:foregroundMark x1="47464" y1="6044" x2="65580" y2="5495"/>
                        <a14:foregroundMark x1="65580" y1="5495" x2="75000" y2="9890"/>
                        <a14:foregroundMark x1="22826" y1="93956" x2="43116" y2="96703"/>
                        <a14:foregroundMark x1="43116" y1="96703" x2="61957" y2="95055"/>
                        <a14:foregroundMark x1="61957" y1="95055" x2="89130" y2="78571"/>
                        <a14:foregroundMark x1="94203" y1="65385" x2="94565" y2="35714"/>
                        <a14:foregroundMark x1="94565" y1="35714" x2="93841" y2="31868"/>
                        <a14:backgroundMark x1="40217" y1="56593" x2="65580" y2="37912"/>
                      </a14:backgroundRemoval>
                    </a14:imgEffect>
                  </a14:imgLayer>
                </a14:imgProps>
              </a:ext>
              <a:ext uri="{28A0092B-C50C-407E-A947-70E740481C1C}">
                <a14:useLocalDpi xmlns:a14="http://schemas.microsoft.com/office/drawing/2010/main" val="0"/>
              </a:ext>
            </a:extLst>
          </a:blip>
          <a:srcRect/>
          <a:stretch>
            <a:fillRect/>
          </a:stretch>
        </p:blipFill>
        <p:spPr bwMode="auto">
          <a:xfrm>
            <a:off x="156241" y="1086354"/>
            <a:ext cx="1521036" cy="57462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Yellow circle print, Circle Marker pen Oval Point Angle, circle Marker,  orange, red png | PNGEgg">
            <a:extLst>
              <a:ext uri="{FF2B5EF4-FFF2-40B4-BE49-F238E27FC236}">
                <a16:creationId xmlns:a16="http://schemas.microsoft.com/office/drawing/2014/main" id="{1F757B8B-66B5-4402-98AD-E366FB3A53B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495" b="95055" l="3986" r="94565">
                        <a14:foregroundMark x1="15580" y1="29670" x2="15580" y2="29670"/>
                        <a14:foregroundMark x1="3986" y1="43407" x2="26449" y2="17582"/>
                        <a14:foregroundMark x1="47464" y1="6044" x2="65580" y2="5495"/>
                        <a14:foregroundMark x1="65580" y1="5495" x2="75000" y2="9890"/>
                        <a14:foregroundMark x1="22826" y1="93956" x2="43116" y2="96703"/>
                        <a14:foregroundMark x1="43116" y1="96703" x2="61957" y2="95055"/>
                        <a14:foregroundMark x1="61957" y1="95055" x2="89130" y2="78571"/>
                        <a14:foregroundMark x1="94203" y1="65385" x2="94565" y2="35714"/>
                        <a14:foregroundMark x1="94565" y1="35714" x2="93841" y2="31868"/>
                        <a14:backgroundMark x1="40217" y1="56593" x2="65580" y2="37912"/>
                      </a14:backgroundRemoval>
                    </a14:imgEffect>
                  </a14:imgLayer>
                </a14:imgProps>
              </a:ext>
              <a:ext uri="{28A0092B-C50C-407E-A947-70E740481C1C}">
                <a14:useLocalDpi xmlns:a14="http://schemas.microsoft.com/office/drawing/2010/main" val="0"/>
              </a:ext>
            </a:extLst>
          </a:blip>
          <a:srcRect/>
          <a:stretch>
            <a:fillRect/>
          </a:stretch>
        </p:blipFill>
        <p:spPr bwMode="auto">
          <a:xfrm>
            <a:off x="1602504" y="1054015"/>
            <a:ext cx="1384663" cy="574627"/>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2691F00A-7767-4F1C-8866-529E2BC59777}"/>
              </a:ext>
            </a:extLst>
          </p:cNvPr>
          <p:cNvGrpSpPr/>
          <p:nvPr/>
        </p:nvGrpSpPr>
        <p:grpSpPr>
          <a:xfrm>
            <a:off x="10153306" y="2160751"/>
            <a:ext cx="653571" cy="1299589"/>
            <a:chOff x="9334700" y="5251862"/>
            <a:chExt cx="653571" cy="1299589"/>
          </a:xfrm>
        </p:grpSpPr>
        <p:pic>
          <p:nvPicPr>
            <p:cNvPr id="1030" name="Picture 6" descr="Hand Drawn Arrow clipart - Yellow, Orange, transparent clip art">
              <a:extLst>
                <a:ext uri="{FF2B5EF4-FFF2-40B4-BE49-F238E27FC236}">
                  <a16:creationId xmlns:a16="http://schemas.microsoft.com/office/drawing/2014/main" id="{7059FCA1-B6C0-48E4-96E9-8C3B6FF83FE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556" r="90000">
                          <a14:foregroundMark x1="3556" y1="47556" x2="10222" y2="38889"/>
                          <a14:backgroundMark x1="15111" y1="45111" x2="36000" y2="41333"/>
                          <a14:backgroundMark x1="36000" y1="41333" x2="47111" y2="42667"/>
                          <a14:backgroundMark x1="10333" y1="56222" x2="13333" y2="60889"/>
                          <a14:backgroundMark x1="14000" y1="56222" x2="20000" y2="55333"/>
                          <a14:backgroundMark x1="20000" y1="55333" x2="26111" y2="55556"/>
                          <a14:backgroundMark x1="26111" y1="55556" x2="32333" y2="54889"/>
                          <a14:backgroundMark x1="32333" y1="54889" x2="38000" y2="54889"/>
                          <a14:backgroundMark x1="38000" y1="54889" x2="50111" y2="54000"/>
                          <a14:backgroundMark x1="50111" y1="54000" x2="62333" y2="55111"/>
                          <a14:backgroundMark x1="62333" y1="55111" x2="76000" y2="54667"/>
                          <a14:backgroundMark x1="76000" y1="54667" x2="86667" y2="57333"/>
                          <a14:backgroundMark x1="50333" y1="42667" x2="56667" y2="42222"/>
                          <a14:backgroundMark x1="56667" y1="42222" x2="63222" y2="42222"/>
                          <a14:backgroundMark x1="63222" y1="42222" x2="69222" y2="42222"/>
                          <a14:backgroundMark x1="69222" y1="42222" x2="81333" y2="43333"/>
                          <a14:backgroundMark x1="83333" y1="45556" x2="89667" y2="46667"/>
                          <a14:backgroundMark x1="85444" y1="56000" x2="90333" y2="56222"/>
                          <a14:backgroundMark x1="1667" y1="55556" x2="10778" y2="70667"/>
                          <a14:backgroundMark x1="10778" y1="70667" x2="13222" y2="66667"/>
                          <a14:backgroundMark x1="5778" y1="38444" x2="10889" y2="32000"/>
                          <a14:backgroundMark x1="10889" y1="32000" x2="15444" y2="39111"/>
                          <a14:backgroundMark x1="15444" y1="39111" x2="11444" y2="44889"/>
                          <a14:backgroundMark x1="10556" y1="46000" x2="17556" y2="46667"/>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9009803" y="5576759"/>
              <a:ext cx="1299589" cy="64979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Hand Drawn Arrow clipart - Yellow, Orange, transparent clip art">
              <a:extLst>
                <a:ext uri="{FF2B5EF4-FFF2-40B4-BE49-F238E27FC236}">
                  <a16:creationId xmlns:a16="http://schemas.microsoft.com/office/drawing/2014/main" id="{4536DF47-82DF-49B5-AF7F-07650B71C52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3556" r="90000">
                          <a14:foregroundMark x1="3556" y1="47556" x2="10222" y2="38889"/>
                          <a14:backgroundMark x1="15111" y1="45111" x2="36000" y2="41333"/>
                          <a14:backgroundMark x1="36000" y1="41333" x2="47111" y2="42667"/>
                          <a14:backgroundMark x1="10333" y1="56222" x2="13333" y2="60889"/>
                          <a14:backgroundMark x1="14000" y1="56222" x2="20000" y2="55333"/>
                          <a14:backgroundMark x1="20000" y1="55333" x2="26111" y2="55556"/>
                          <a14:backgroundMark x1="26111" y1="55556" x2="32333" y2="54889"/>
                          <a14:backgroundMark x1="32333" y1="54889" x2="38000" y2="54889"/>
                          <a14:backgroundMark x1="38000" y1="54889" x2="50111" y2="54000"/>
                          <a14:backgroundMark x1="50111" y1="54000" x2="62333" y2="55111"/>
                          <a14:backgroundMark x1="62333" y1="55111" x2="76000" y2="54667"/>
                          <a14:backgroundMark x1="76000" y1="54667" x2="86667" y2="57333"/>
                          <a14:backgroundMark x1="50333" y1="42667" x2="56667" y2="42222"/>
                          <a14:backgroundMark x1="56667" y1="42222" x2="63222" y2="42222"/>
                          <a14:backgroundMark x1="63222" y1="42222" x2="69222" y2="42222"/>
                          <a14:backgroundMark x1="69222" y1="42222" x2="81333" y2="43333"/>
                          <a14:backgroundMark x1="83333" y1="45556" x2="89667" y2="46667"/>
                          <a14:backgroundMark x1="85444" y1="56000" x2="90333" y2="56222"/>
                          <a14:backgroundMark x1="1667" y1="55556" x2="10778" y2="70667"/>
                          <a14:backgroundMark x1="10778" y1="70667" x2="13222" y2="66667"/>
                          <a14:backgroundMark x1="5778" y1="38444" x2="10889" y2="32000"/>
                          <a14:backgroundMark x1="10889" y1="32000" x2="15444" y2="39111"/>
                          <a14:backgroundMark x1="15444" y1="39111" x2="11444" y2="44889"/>
                          <a14:backgroundMark x1="10556" y1="46000" x2="17556" y2="46667"/>
                        </a14:backgroundRemoval>
                      </a14:imgEffect>
                    </a14:imgLayer>
                  </a14:imgProps>
                </a:ext>
                <a:ext uri="{28A0092B-C50C-407E-A947-70E740481C1C}">
                  <a14:useLocalDpi xmlns:a14="http://schemas.microsoft.com/office/drawing/2010/main" val="0"/>
                </a:ext>
              </a:extLst>
            </a:blip>
            <a:srcRect r="81497"/>
            <a:stretch/>
          </p:blipFill>
          <p:spPr bwMode="auto">
            <a:xfrm rot="5400000">
              <a:off x="9545667" y="5044672"/>
              <a:ext cx="235414" cy="64979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59C1D7B6-5A23-4711-A73D-8E8FA195C41E}"/>
              </a:ext>
            </a:extLst>
          </p:cNvPr>
          <p:cNvSpPr txBox="1"/>
          <p:nvPr/>
        </p:nvSpPr>
        <p:spPr bwMode="auto">
          <a:xfrm>
            <a:off x="9539480" y="6031846"/>
            <a:ext cx="2534796" cy="707886"/>
          </a:xfrm>
          <a:prstGeom prst="rect">
            <a:avLst/>
          </a:prstGeom>
          <a:solidFill>
            <a:schemeClr val="bg1"/>
          </a:solidFill>
          <a:ln w="190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ctr"/>
            <a:r>
              <a:rPr lang="en-GB" sz="2000" dirty="0">
                <a:solidFill>
                  <a:srgbClr val="C00000"/>
                </a:solidFill>
                <a:latin typeface="+mn-lt"/>
              </a:rPr>
              <a:t>THE STUDY WE PRESENT TODAY </a:t>
            </a:r>
          </a:p>
        </p:txBody>
      </p:sp>
    </p:spTree>
    <p:extLst>
      <p:ext uri="{BB962C8B-B14F-4D97-AF65-F5344CB8AC3E}">
        <p14:creationId xmlns:p14="http://schemas.microsoft.com/office/powerpoint/2010/main" val="3721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493178-FFD1-A048-9470-FA621000F0A8}"/>
              </a:ext>
            </a:extLst>
          </p:cNvPr>
          <p:cNvSpPr>
            <a:spLocks noGrp="1"/>
          </p:cNvSpPr>
          <p:nvPr>
            <p:ph type="body" sz="quarter" idx="10"/>
          </p:nvPr>
        </p:nvSpPr>
        <p:spPr>
          <a:xfrm>
            <a:off x="1082675" y="2911475"/>
            <a:ext cx="9826625" cy="609600"/>
          </a:xfrm>
        </p:spPr>
        <p:txBody>
          <a:bodyPr>
            <a:normAutofit/>
          </a:bodyPr>
          <a:lstStyle/>
          <a:p>
            <a:pPr>
              <a:buFont typeface="Arial" charset="0"/>
              <a:buNone/>
              <a:defRPr/>
            </a:pPr>
            <a:r>
              <a:rPr lang="en-US" dirty="0"/>
              <a:t>Study on vaccines and empowerment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itting on a rock&#10;&#10;Description automatically generated">
            <a:extLst>
              <a:ext uri="{FF2B5EF4-FFF2-40B4-BE49-F238E27FC236}">
                <a16:creationId xmlns:a16="http://schemas.microsoft.com/office/drawing/2014/main" id="{9581E81C-F093-894D-8CD0-16EFD25B66A0}"/>
              </a:ext>
            </a:extLst>
          </p:cNvPr>
          <p:cNvPicPr>
            <a:picLocks noGrp="1" noChangeAspect="1"/>
          </p:cNvPicPr>
          <p:nvPr>
            <p:ph type="pic" sz="quarter" idx="4294967295"/>
          </p:nvPr>
        </p:nvPicPr>
        <p:blipFill rotWithShape="1">
          <a:blip r:embed="rId2" cstate="hqprint"/>
          <a:srcRect/>
          <a:stretch/>
        </p:blipFill>
        <p:spPr>
          <a:xfrm>
            <a:off x="7847770" y="0"/>
            <a:ext cx="4344229" cy="6813551"/>
          </a:xfrm>
          <a:custGeom>
            <a:avLst/>
            <a:gdLst>
              <a:gd name="connsiteX0" fmla="*/ 0 w 3867150"/>
              <a:gd name="connsiteY0" fmla="*/ 0 h 6858000"/>
              <a:gd name="connsiteX1" fmla="*/ 3867150 w 3867150"/>
              <a:gd name="connsiteY1" fmla="*/ 0 h 6858000"/>
              <a:gd name="connsiteX2" fmla="*/ 3867150 w 3867150"/>
              <a:gd name="connsiteY2" fmla="*/ 6858000 h 6858000"/>
              <a:gd name="connsiteX3" fmla="*/ 0 w 3867150"/>
              <a:gd name="connsiteY3" fmla="*/ 6858000 h 6858000"/>
              <a:gd name="connsiteX4" fmla="*/ 0 w 3867150"/>
              <a:gd name="connsiteY4" fmla="*/ 0 h 6858000"/>
              <a:gd name="connsiteX0" fmla="*/ 1121134 w 3867150"/>
              <a:gd name="connsiteY0" fmla="*/ 0 h 6858000"/>
              <a:gd name="connsiteX1" fmla="*/ 3867150 w 3867150"/>
              <a:gd name="connsiteY1" fmla="*/ 0 h 6858000"/>
              <a:gd name="connsiteX2" fmla="*/ 3867150 w 3867150"/>
              <a:gd name="connsiteY2" fmla="*/ 6858000 h 6858000"/>
              <a:gd name="connsiteX3" fmla="*/ 0 w 3867150"/>
              <a:gd name="connsiteY3" fmla="*/ 6858000 h 6858000"/>
              <a:gd name="connsiteX4" fmla="*/ 1121134 w 3867150"/>
              <a:gd name="connsiteY4" fmla="*/ 0 h 6858000"/>
              <a:gd name="connsiteX0" fmla="*/ 1598213 w 4344229"/>
              <a:gd name="connsiteY0" fmla="*/ 0 h 6858000"/>
              <a:gd name="connsiteX1" fmla="*/ 4344229 w 4344229"/>
              <a:gd name="connsiteY1" fmla="*/ 0 h 6858000"/>
              <a:gd name="connsiteX2" fmla="*/ 4344229 w 4344229"/>
              <a:gd name="connsiteY2" fmla="*/ 6858000 h 6858000"/>
              <a:gd name="connsiteX3" fmla="*/ 0 w 4344229"/>
              <a:gd name="connsiteY3" fmla="*/ 6858000 h 6858000"/>
              <a:gd name="connsiteX4" fmla="*/ 1598213 w 434422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229" h="6858000">
                <a:moveTo>
                  <a:pt x="1598213" y="0"/>
                </a:moveTo>
                <a:lnTo>
                  <a:pt x="4344229" y="0"/>
                </a:lnTo>
                <a:lnTo>
                  <a:pt x="4344229" y="6858000"/>
                </a:lnTo>
                <a:lnTo>
                  <a:pt x="0" y="6858000"/>
                </a:lnTo>
                <a:lnTo>
                  <a:pt x="1598213" y="0"/>
                </a:lnTo>
                <a:close/>
              </a:path>
            </a:pathLst>
          </a:custGeom>
        </p:spPr>
      </p:pic>
      <p:sp>
        <p:nvSpPr>
          <p:cNvPr id="28674" name="Title 14">
            <a:extLst>
              <a:ext uri="{FF2B5EF4-FFF2-40B4-BE49-F238E27FC236}">
                <a16:creationId xmlns:a16="http://schemas.microsoft.com/office/drawing/2014/main" id="{0C1A1C04-B036-154D-8E6A-1668B269423D}"/>
              </a:ext>
            </a:extLst>
          </p:cNvPr>
          <p:cNvSpPr>
            <a:spLocks noGrp="1" noChangeArrowheads="1"/>
          </p:cNvSpPr>
          <p:nvPr>
            <p:ph type="title"/>
          </p:nvPr>
        </p:nvSpPr>
        <p:spPr bwMode="auto">
          <a:xfrm>
            <a:off x="600075" y="427038"/>
            <a:ext cx="8102600" cy="67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r>
              <a:rPr lang="en-US" altLang="en-KE" dirty="0">
                <a:solidFill>
                  <a:srgbClr val="712C3D"/>
                </a:solidFill>
              </a:rPr>
              <a:t>What we wanted to know?</a:t>
            </a:r>
          </a:p>
        </p:txBody>
      </p:sp>
      <p:sp>
        <p:nvSpPr>
          <p:cNvPr id="16" name="Content Placeholder 15">
            <a:extLst>
              <a:ext uri="{FF2B5EF4-FFF2-40B4-BE49-F238E27FC236}">
                <a16:creationId xmlns:a16="http://schemas.microsoft.com/office/drawing/2014/main" id="{3073A2F5-2ADA-B348-9013-5D1D54B7F2BF}"/>
              </a:ext>
            </a:extLst>
          </p:cNvPr>
          <p:cNvSpPr>
            <a:spLocks noGrp="1"/>
          </p:cNvSpPr>
          <p:nvPr>
            <p:ph sz="quarter" idx="11"/>
          </p:nvPr>
        </p:nvSpPr>
        <p:spPr>
          <a:xfrm>
            <a:off x="296091" y="1201782"/>
            <a:ext cx="7756227" cy="4775505"/>
          </a:xfrm>
        </p:spPr>
        <p:txBody>
          <a:bodyPr>
            <a:normAutofit lnSpcReduction="10000"/>
          </a:bodyPr>
          <a:lstStyle/>
          <a:p>
            <a:pPr marL="627063" lvl="1" indent="-457200">
              <a:defRPr/>
            </a:pPr>
            <a:r>
              <a:rPr lang="en-US" sz="2200" dirty="0">
                <a:solidFill>
                  <a:srgbClr val="292929"/>
                </a:solidFill>
              </a:rPr>
              <a:t>Is there a significant relationship between empowerment and different aspects of vaccines </a:t>
            </a:r>
          </a:p>
          <a:p>
            <a:pPr marL="627063" lvl="1" indent="-457200">
              <a:defRPr/>
            </a:pPr>
            <a:endParaRPr lang="en-US" sz="800" dirty="0">
              <a:solidFill>
                <a:srgbClr val="292929"/>
              </a:solidFill>
            </a:endParaRPr>
          </a:p>
          <a:p>
            <a:pPr marL="1027117" lvl="2" indent="-457200">
              <a:defRPr/>
            </a:pPr>
            <a:r>
              <a:rPr lang="en-US" sz="1800" dirty="0"/>
              <a:t>i.e. does access to vaccines, knowledge about vaccines, participation in vaccines </a:t>
            </a:r>
            <a:r>
              <a:rPr lang="en-US" sz="1800" dirty="0" err="1"/>
              <a:t>etc</a:t>
            </a:r>
            <a:r>
              <a:rPr lang="en-US" sz="1800" dirty="0"/>
              <a:t> influence empowerment?</a:t>
            </a:r>
          </a:p>
          <a:p>
            <a:pPr marL="169863" lvl="1" indent="0">
              <a:buNone/>
              <a:defRPr/>
            </a:pPr>
            <a:endParaRPr lang="en-US" sz="2000" dirty="0">
              <a:solidFill>
                <a:srgbClr val="292929"/>
              </a:solidFill>
            </a:endParaRPr>
          </a:p>
          <a:p>
            <a:pPr marL="627063" lvl="1" indent="-457200">
              <a:defRPr/>
            </a:pPr>
            <a:r>
              <a:rPr lang="en-US" sz="2000" dirty="0">
                <a:solidFill>
                  <a:srgbClr val="292929"/>
                </a:solidFill>
              </a:rPr>
              <a:t>How do the empowerment subdimensions relate to vaccine aspects?</a:t>
            </a:r>
          </a:p>
          <a:p>
            <a:pPr marL="627063" lvl="1" indent="-457200">
              <a:defRPr/>
            </a:pPr>
            <a:endParaRPr lang="en-US" sz="900" dirty="0">
              <a:solidFill>
                <a:srgbClr val="292929"/>
              </a:solidFill>
            </a:endParaRPr>
          </a:p>
          <a:p>
            <a:pPr marL="1027117" lvl="2" indent="-457200">
              <a:defRPr/>
            </a:pPr>
            <a:r>
              <a:rPr lang="en-US" sz="1800" dirty="0">
                <a:solidFill>
                  <a:srgbClr val="292929"/>
                </a:solidFill>
              </a:rPr>
              <a:t>i.e. is there a significant difference in the relationship between different aspects of vaccine and the subdimensions of WELI?</a:t>
            </a:r>
          </a:p>
          <a:p>
            <a:pPr indent="-573097">
              <a:defRPr/>
            </a:pPr>
            <a:r>
              <a:rPr lang="en-US" sz="2600" dirty="0">
                <a:solidFill>
                  <a:srgbClr val="292929"/>
                </a:solidFill>
              </a:rPr>
              <a:t>What for?</a:t>
            </a:r>
          </a:p>
          <a:p>
            <a:pPr marL="627063" indent="-444500" algn="just">
              <a:spcBef>
                <a:spcPts val="1200"/>
              </a:spcBef>
              <a:buFont typeface="Arial" panose="020B0604020202020204" pitchFamily="34" charset="0"/>
              <a:buChar char="•"/>
              <a:defRPr/>
            </a:pPr>
            <a:r>
              <a:rPr lang="en-US" sz="2000" dirty="0"/>
              <a:t>Identify intervention areas that optimize women’s (and men’s) participation and their benefits</a:t>
            </a:r>
          </a:p>
          <a:p>
            <a:pPr marL="1030288" lvl="2" indent="-457200" algn="just">
              <a:spcBef>
                <a:spcPts val="1200"/>
              </a:spcBef>
              <a:tabLst>
                <a:tab pos="1319213" algn="l"/>
              </a:tabLst>
              <a:defRPr/>
            </a:pPr>
            <a:r>
              <a:rPr lang="en-US" sz="1800" dirty="0">
                <a:solidFill>
                  <a:srgbClr val="292929"/>
                </a:solidFill>
              </a:rPr>
              <a:t>explore the link between women’s empowerment in livestock and knowledge, access and participation in vaccinations for small stock</a:t>
            </a:r>
            <a:endParaRPr lang="en-US" sz="1800" dirty="0">
              <a:solidFill>
                <a:schemeClr val="bg1">
                  <a:lumMod val="65000"/>
                </a:schemeClr>
              </a:solidFill>
            </a:endParaRPr>
          </a:p>
          <a:p>
            <a:pPr indent="-573097">
              <a:defRPr/>
            </a:pPr>
            <a:endParaRPr lang="en-US" sz="2600" dirty="0">
              <a:solidFill>
                <a:srgbClr val="292929"/>
              </a:solidFill>
            </a:endParaRPr>
          </a:p>
          <a:p>
            <a:pPr indent="-573097">
              <a:defRPr/>
            </a:pPr>
            <a:endParaRPr lang="en-US" sz="2600" dirty="0">
              <a:solidFill>
                <a:srgbClr val="292929"/>
              </a:solidFill>
            </a:endParaRPr>
          </a:p>
          <a:p>
            <a:pPr>
              <a:defRPr/>
            </a:pPr>
            <a:endParaRPr lang="en-US" dirty="0">
              <a:solidFill>
                <a:srgbClr val="292929"/>
              </a:solidFill>
            </a:endParaRPr>
          </a:p>
          <a:p>
            <a:pPr marL="457200" indent="-457200">
              <a:buFont typeface="Arial" panose="020B0604020202020204" pitchFamily="34" charset="0"/>
              <a:buChar char="•"/>
              <a:defRPr/>
            </a:pPr>
            <a:endParaRPr lang="en-US" dirty="0">
              <a:solidFill>
                <a:srgbClr val="29292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5">
            <a:extLst>
              <a:ext uri="{FF2B5EF4-FFF2-40B4-BE49-F238E27FC236}">
                <a16:creationId xmlns:a16="http://schemas.microsoft.com/office/drawing/2014/main" id="{C61B0A57-3B6E-C244-95C7-8CE3C96BD9B6}"/>
              </a:ext>
            </a:extLst>
          </p:cNvPr>
          <p:cNvSpPr>
            <a:spLocks noGrp="1" noChangeArrowheads="1"/>
          </p:cNvSpPr>
          <p:nvPr>
            <p:ph type="title"/>
          </p:nvPr>
        </p:nvSpPr>
        <p:spPr bwMode="auto">
          <a:xfrm>
            <a:off x="3455988" y="427038"/>
            <a:ext cx="8102600" cy="67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r>
              <a:rPr lang="en-US" altLang="en-KE" dirty="0">
                <a:solidFill>
                  <a:srgbClr val="712C3D"/>
                </a:solidFill>
              </a:rPr>
              <a:t>Method </a:t>
            </a:r>
          </a:p>
        </p:txBody>
      </p:sp>
      <p:sp>
        <p:nvSpPr>
          <p:cNvPr id="7" name="Content Placeholder 6">
            <a:extLst>
              <a:ext uri="{FF2B5EF4-FFF2-40B4-BE49-F238E27FC236}">
                <a16:creationId xmlns:a16="http://schemas.microsoft.com/office/drawing/2014/main" id="{2A84CA52-F67A-1E4E-B3B1-F19896819F7E}"/>
              </a:ext>
            </a:extLst>
          </p:cNvPr>
          <p:cNvSpPr>
            <a:spLocks noGrp="1"/>
          </p:cNvSpPr>
          <p:nvPr>
            <p:ph sz="quarter" idx="11"/>
          </p:nvPr>
        </p:nvSpPr>
        <p:spPr>
          <a:xfrm>
            <a:off x="3458339" y="1345192"/>
            <a:ext cx="8259760" cy="4848770"/>
          </a:xfrm>
        </p:spPr>
        <p:txBody>
          <a:bodyPr/>
          <a:lstStyle/>
          <a:p>
            <a:pPr marL="360363" indent="-360363" algn="just">
              <a:spcBef>
                <a:spcPts val="1200"/>
              </a:spcBef>
              <a:defRP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study: </a:t>
            </a:r>
          </a:p>
          <a:p>
            <a:pPr marL="360363" lvl="1" indent="-185738" algn="just">
              <a:spcBef>
                <a:spcPts val="1200"/>
              </a:spcBef>
              <a:defRPr/>
            </a:pPr>
            <a:r>
              <a:rPr lang="en-US" sz="2200" dirty="0">
                <a:effectLst/>
                <a:latin typeface="Calibri" panose="020F0502020204030204" pitchFamily="34" charset="0"/>
                <a:ea typeface="Calibri" panose="020F0502020204030204" pitchFamily="34" charset="0"/>
                <a:cs typeface="Times New Roman" panose="02020603050405020304" pitchFamily="18" charset="0"/>
              </a:rPr>
              <a:t>explores what subdomains of empowerment are most significant (WELI quantitative analysis)</a:t>
            </a:r>
          </a:p>
          <a:p>
            <a:pPr marL="360363" lvl="1" indent="-185738" algn="just">
              <a:spcBef>
                <a:spcPts val="1200"/>
              </a:spcBef>
              <a:defRPr/>
            </a:pPr>
            <a:r>
              <a:rPr lang="en-US" sz="2200" dirty="0">
                <a:effectLst/>
                <a:latin typeface="Calibri" panose="020F0502020204030204" pitchFamily="34" charset="0"/>
                <a:ea typeface="Calibri" panose="020F0502020204030204" pitchFamily="34" charset="0"/>
                <a:cs typeface="Times New Roman" panose="02020603050405020304" pitchFamily="18" charset="0"/>
              </a:rPr>
              <a:t>applies SEM technique to examine this complex phenomenon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8038" lvl="2" indent="-273050" algn="just">
              <a:spcBef>
                <a:spcPts val="1200"/>
              </a:spcBef>
              <a:defRPr/>
            </a:pPr>
            <a:r>
              <a:rPr lang="en-US" sz="2000" dirty="0">
                <a:solidFill>
                  <a:srgbClr val="292929"/>
                </a:solidFill>
              </a:rPr>
              <a:t>Partial least squares – structural equilibrium model (PLS-SEM)</a:t>
            </a:r>
          </a:p>
          <a:p>
            <a:pPr marL="808038" lvl="2" indent="-273050" algn="just">
              <a:spcBef>
                <a:spcPts val="1200"/>
              </a:spcBef>
              <a:defRPr/>
            </a:pPr>
            <a:r>
              <a:rPr lang="en-US" sz="2000" dirty="0">
                <a:solidFill>
                  <a:srgbClr val="292929"/>
                </a:solidFill>
              </a:rPr>
              <a:t>PLS-SEM captures the internal relationships within an equation</a:t>
            </a:r>
          </a:p>
          <a:p>
            <a:pPr marL="808038" lvl="2" indent="-273050" algn="just">
              <a:spcBef>
                <a:spcPts val="1200"/>
              </a:spcBef>
              <a:defRPr/>
            </a:pPr>
            <a:r>
              <a:rPr lang="en-US" sz="2000" dirty="0">
                <a:solidFill>
                  <a:srgbClr val="292929"/>
                </a:solidFill>
              </a:rPr>
              <a:t>PLS-SEM is useful because:</a:t>
            </a:r>
          </a:p>
          <a:p>
            <a:pPr marL="1079500" lvl="3" indent="-271463" algn="just">
              <a:spcBef>
                <a:spcPts val="1200"/>
              </a:spcBef>
              <a:defRPr/>
            </a:pPr>
            <a:r>
              <a:rPr lang="en-US" sz="1800" dirty="0">
                <a:solidFill>
                  <a:srgbClr val="292929"/>
                </a:solidFill>
              </a:rPr>
              <a:t>It places fewer limitations on sample size and data distribution </a:t>
            </a:r>
          </a:p>
          <a:p>
            <a:pPr marL="1079500" lvl="3" indent="-271463" algn="just">
              <a:spcBef>
                <a:spcPts val="1200"/>
              </a:spcBef>
              <a:defRPr/>
            </a:pPr>
            <a:r>
              <a:rPr lang="en-US" sz="1800" dirty="0">
                <a:solidFill>
                  <a:srgbClr val="292929"/>
                </a:solidFill>
              </a:rPr>
              <a:t>It is appropriate to build theory and explore models with cause-effect relationships</a:t>
            </a:r>
          </a:p>
          <a:p>
            <a:pPr marL="1079500" lvl="3" indent="-271463" algn="just">
              <a:spcBef>
                <a:spcPts val="1200"/>
              </a:spcBef>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Smart PLS 3 - a multivariate analysis method of s is employed</a:t>
            </a:r>
            <a:endParaRPr lang="en-US" sz="1800" dirty="0">
              <a:solidFill>
                <a:srgbClr val="292929"/>
              </a:solidFill>
            </a:endParaRPr>
          </a:p>
          <a:p>
            <a:pPr marL="457200" indent="-457200">
              <a:buFont typeface="Arial" panose="020B0604020202020204" pitchFamily="34" charset="0"/>
              <a:buChar char="•"/>
              <a:defRPr/>
            </a:pPr>
            <a:endParaRPr lang="en-US" sz="1200" dirty="0">
              <a:solidFill>
                <a:srgbClr val="292929"/>
              </a:solidFill>
            </a:endParaRPr>
          </a:p>
        </p:txBody>
      </p:sp>
      <p:pic>
        <p:nvPicPr>
          <p:cNvPr id="13" name="Picture Placeholder 12" descr="A picture containing person, holding, hand, monitor&#10;&#10;Description automatically generated">
            <a:extLst>
              <a:ext uri="{FF2B5EF4-FFF2-40B4-BE49-F238E27FC236}">
                <a16:creationId xmlns:a16="http://schemas.microsoft.com/office/drawing/2014/main" id="{BC2452A8-4397-034E-A12C-A2779F02A9D8}"/>
              </a:ext>
            </a:extLst>
          </p:cNvPr>
          <p:cNvPicPr>
            <a:picLocks noGrp="1" noChangeAspect="1"/>
          </p:cNvPicPr>
          <p:nvPr>
            <p:ph type="pic" sz="quarter" idx="13"/>
          </p:nvPr>
        </p:nvPicPr>
        <p:blipFill>
          <a:blip r:embed="rId2" cstate="hqprint"/>
          <a:srcRect/>
          <a:stretch>
            <a:fillRect/>
          </a:stretch>
        </p:blipFill>
        <p:spPr/>
      </p:pic>
      <p:pic>
        <p:nvPicPr>
          <p:cNvPr id="5" name="Picture Placeholder 4" descr="A picture containing outdoor, sky, mammal, ground&#10;&#10;Description automatically generated">
            <a:extLst>
              <a:ext uri="{FF2B5EF4-FFF2-40B4-BE49-F238E27FC236}">
                <a16:creationId xmlns:a16="http://schemas.microsoft.com/office/drawing/2014/main" id="{BFF57D4D-D2E6-4852-876D-41079FEB362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9710" r="19710"/>
          <a:stretch>
            <a:fillRect/>
          </a:stretch>
        </p:blip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7F85096F-E650-46D6-834C-4054E37702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38" name="Oval 37">
              <a:extLst>
                <a:ext uri="{FF2B5EF4-FFF2-40B4-BE49-F238E27FC236}">
                  <a16:creationId xmlns:a16="http://schemas.microsoft.com/office/drawing/2014/main" id="{5061BE38-1DAF-49A1-AA3A-7BEB3399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8EFFF24-FCC8-4379-9678-AB3311535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492E8F9-AD41-4334-B292-1AB0F238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74B130F-6E67-4737-BE99-2E32DED07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3139C3CB-D4E4-4316-81BE-6D82DB67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156963E-8E83-4807-8E22-2CB7D45F1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Google Shape;236;p13" descr="Map&#10;&#10;Description automatically generated">
            <a:extLst>
              <a:ext uri="{FF2B5EF4-FFF2-40B4-BE49-F238E27FC236}">
                <a16:creationId xmlns:a16="http://schemas.microsoft.com/office/drawing/2014/main" id="{693A97AA-3637-6244-93D0-17E60EF2C1C4}"/>
              </a:ext>
            </a:extLst>
          </p:cNvPr>
          <p:cNvPicPr preferRelativeResize="0"/>
          <p:nvPr/>
        </p:nvPicPr>
        <p:blipFill rotWithShape="1">
          <a:blip r:embed="rId3"/>
          <a:srcRect l="1" r="1540" b="2861"/>
          <a:stretch/>
        </p:blipFill>
        <p:spPr>
          <a:xfrm>
            <a:off x="8218652" y="157569"/>
            <a:ext cx="3890127" cy="4145155"/>
          </a:xfrm>
          <a:prstGeom prst="rect">
            <a:avLst/>
          </a:prstGeom>
          <a:noFill/>
        </p:spPr>
      </p:pic>
      <p:grpSp>
        <p:nvGrpSpPr>
          <p:cNvPr id="45" name="Group 44">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46" name="Straight Connector 45">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5" name="Google Shape;237;p13" descr="Map&#10;&#10;Description automatically generated">
            <a:extLst>
              <a:ext uri="{FF2B5EF4-FFF2-40B4-BE49-F238E27FC236}">
                <a16:creationId xmlns:a16="http://schemas.microsoft.com/office/drawing/2014/main" id="{BA0F5BBE-B1CC-E14A-8A42-08289E81DB72}"/>
              </a:ext>
            </a:extLst>
          </p:cNvPr>
          <p:cNvPicPr preferRelativeResize="0"/>
          <p:nvPr/>
        </p:nvPicPr>
        <p:blipFill rotWithShape="1">
          <a:blip r:embed="rId4"/>
          <a:srcRect l="3309" r="-3" b="-3"/>
          <a:stretch/>
        </p:blipFill>
        <p:spPr>
          <a:xfrm>
            <a:off x="141559" y="170416"/>
            <a:ext cx="3952998" cy="4145155"/>
          </a:xfrm>
          <a:prstGeom prst="rect">
            <a:avLst/>
          </a:prstGeom>
          <a:noFill/>
        </p:spPr>
      </p:pic>
      <p:sp>
        <p:nvSpPr>
          <p:cNvPr id="51" name="Rectangle 5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54" name="Straight Connector 5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6" name="Google Shape;238;p13" descr="Map&#10;&#10;Description automatically generated">
            <a:extLst>
              <a:ext uri="{FF2B5EF4-FFF2-40B4-BE49-F238E27FC236}">
                <a16:creationId xmlns:a16="http://schemas.microsoft.com/office/drawing/2014/main" id="{4B8A3CCF-4F1A-3344-BF77-039ECA58B93D}"/>
              </a:ext>
            </a:extLst>
          </p:cNvPr>
          <p:cNvPicPr preferRelativeResize="0"/>
          <p:nvPr/>
        </p:nvPicPr>
        <p:blipFill rotWithShape="1">
          <a:blip r:embed="rId5"/>
          <a:srcRect l="3690" r="8140" b="-2"/>
          <a:stretch/>
        </p:blipFill>
        <p:spPr>
          <a:xfrm>
            <a:off x="4212086" y="157570"/>
            <a:ext cx="3954974" cy="4145155"/>
          </a:xfrm>
          <a:prstGeom prst="rect">
            <a:avLst/>
          </a:prstGeom>
          <a:noFill/>
        </p:spPr>
      </p:pic>
      <p:sp>
        <p:nvSpPr>
          <p:cNvPr id="59" name="Rectangle 58">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62" name="Straight Connector 61">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340E4AB-F991-BC46-9C60-0FA61FBE49EE}"/>
              </a:ext>
            </a:extLst>
          </p:cNvPr>
          <p:cNvSpPr>
            <a:spLocks noGrp="1"/>
          </p:cNvSpPr>
          <p:nvPr>
            <p:ph type="title"/>
          </p:nvPr>
        </p:nvSpPr>
        <p:spPr>
          <a:xfrm>
            <a:off x="285457" y="4756218"/>
            <a:ext cx="6588202" cy="1688509"/>
          </a:xfrm>
          <a:solidFill>
            <a:schemeClr val="tx1">
              <a:lumMod val="85000"/>
              <a:lumOff val="15000"/>
            </a:schemeClr>
          </a:solidFill>
        </p:spPr>
        <p:txBody>
          <a:bodyPr vert="horz" lIns="91440" tIns="45720" rIns="91440" bIns="45720" rtlCol="0" anchor="t">
            <a:normAutofit/>
          </a:bodyPr>
          <a:lstStyle/>
          <a:p>
            <a:r>
              <a:rPr lang="en-US" sz="2800" b="1" dirty="0">
                <a:solidFill>
                  <a:schemeClr val="bg1"/>
                </a:solidFill>
              </a:rPr>
              <a:t>Research project: Advancing women’s participation in livestock vaccine value chains in Nepal, Senegal and Uganda</a:t>
            </a:r>
          </a:p>
        </p:txBody>
      </p:sp>
      <p:sp>
        <p:nvSpPr>
          <p:cNvPr id="7" name="TextBox 6">
            <a:extLst>
              <a:ext uri="{FF2B5EF4-FFF2-40B4-BE49-F238E27FC236}">
                <a16:creationId xmlns:a16="http://schemas.microsoft.com/office/drawing/2014/main" id="{E8D70D4E-6892-6A45-B1CC-9B6F958586C5}"/>
              </a:ext>
            </a:extLst>
          </p:cNvPr>
          <p:cNvSpPr txBox="1"/>
          <p:nvPr/>
        </p:nvSpPr>
        <p:spPr>
          <a:xfrm>
            <a:off x="6685148" y="4952981"/>
            <a:ext cx="5221395" cy="1688509"/>
          </a:xfrm>
          <a:prstGeom prst="rect">
            <a:avLst/>
          </a:prstGeom>
          <a:noFill/>
        </p:spPr>
        <p:txBody>
          <a:bodyPr vert="horz" lIns="91440" tIns="45720" rIns="91440" bIns="45720" rtlCol="0" anchor="t">
            <a:noAutofit/>
          </a:bodyPr>
          <a:lstStyle/>
          <a:p>
            <a:pPr marL="571500" lvl="1" indent="-342900">
              <a:lnSpc>
                <a:spcPct val="90000"/>
              </a:lnSpc>
              <a:spcAft>
                <a:spcPts val="600"/>
              </a:spcAft>
              <a:buFont typeface="Wingdings" pitchFamily="2" charset="2"/>
              <a:buChar char="Ø"/>
            </a:pPr>
            <a:r>
              <a:rPr lang="en-US" sz="2000" dirty="0">
                <a:solidFill>
                  <a:schemeClr val="bg1"/>
                </a:solidFill>
              </a:rPr>
              <a:t>Nepal: Six districts – PPR vaccine for goats</a:t>
            </a:r>
          </a:p>
          <a:p>
            <a:pPr marL="571500" lvl="1" indent="-342900">
              <a:lnSpc>
                <a:spcPct val="90000"/>
              </a:lnSpc>
              <a:spcAft>
                <a:spcPts val="600"/>
              </a:spcAft>
              <a:buFont typeface="Wingdings" pitchFamily="2" charset="2"/>
              <a:buChar char="Ø"/>
            </a:pPr>
            <a:r>
              <a:rPr lang="en-US" sz="2000" dirty="0">
                <a:solidFill>
                  <a:schemeClr val="bg1"/>
                </a:solidFill>
              </a:rPr>
              <a:t>Senegal: Kaffrine Region  - PPR vaccine for shoats and New Castle vaccine for poultry</a:t>
            </a:r>
          </a:p>
          <a:p>
            <a:pPr marL="571500" lvl="1" indent="-342900">
              <a:lnSpc>
                <a:spcPct val="90000"/>
              </a:lnSpc>
              <a:spcAft>
                <a:spcPts val="600"/>
              </a:spcAft>
              <a:buFont typeface="Wingdings" pitchFamily="2" charset="2"/>
              <a:buChar char="Ø"/>
            </a:pPr>
            <a:r>
              <a:rPr lang="en-US" sz="2000" dirty="0">
                <a:solidFill>
                  <a:schemeClr val="bg1"/>
                </a:solidFill>
              </a:rPr>
              <a:t>Uganda: Karamoja Sub region – PPR vaccine for shoats</a:t>
            </a:r>
          </a:p>
        </p:txBody>
      </p:sp>
    </p:spTree>
    <p:extLst>
      <p:ext uri="{BB962C8B-B14F-4D97-AF65-F5344CB8AC3E}">
        <p14:creationId xmlns:p14="http://schemas.microsoft.com/office/powerpoint/2010/main" val="57325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6">
            <a:extLst>
              <a:ext uri="{FF2B5EF4-FFF2-40B4-BE49-F238E27FC236}">
                <a16:creationId xmlns:a16="http://schemas.microsoft.com/office/drawing/2014/main" id="{30A3D812-1591-1946-B299-26EEE1F77311}"/>
              </a:ext>
            </a:extLst>
          </p:cNvPr>
          <p:cNvSpPr>
            <a:spLocks noGrp="1" noChangeArrowheads="1"/>
          </p:cNvSpPr>
          <p:nvPr>
            <p:ph sz="quarter" idx="10"/>
          </p:nvPr>
        </p:nvSpPr>
        <p:spPr bwMode="auto">
          <a:xfrm>
            <a:off x="424815" y="812275"/>
            <a:ext cx="6293485"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spcBef>
                <a:spcPct val="0"/>
              </a:spcBef>
              <a:spcAft>
                <a:spcPct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Reliability and validity tests</a:t>
            </a:r>
          </a:p>
          <a:p>
            <a:pPr algn="ctr">
              <a:spcBef>
                <a:spcPct val="0"/>
              </a:spcBef>
              <a:spcAft>
                <a:spcPct val="0"/>
              </a:spcAft>
            </a:pPr>
            <a:endParaRPr lang="en-US" altLang="en-KE" sz="1800" dirty="0">
              <a:solidFill>
                <a:srgbClr val="292929"/>
              </a:solidFill>
              <a:latin typeface="Calibri" panose="020F0502020204030204" pitchFamily="34" charset="0"/>
              <a:cs typeface="Times New Roman" panose="02020603050405020304" pitchFamily="18" charset="0"/>
            </a:endParaRPr>
          </a:p>
          <a:p>
            <a:pPr algn="ctr">
              <a:spcBef>
                <a:spcPct val="0"/>
              </a:spcBef>
              <a:spcAft>
                <a:spcPct val="0"/>
              </a:spcAft>
            </a:pPr>
            <a:endParaRPr lang="en-US" altLang="en-KE" sz="1800" dirty="0">
              <a:solidFill>
                <a:srgbClr val="292929"/>
              </a:solidFill>
              <a:latin typeface="Calibri" panose="020F0502020204030204" pitchFamily="34" charset="0"/>
              <a:cs typeface="Times New Roman" panose="02020603050405020304" pitchFamily="18" charset="0"/>
            </a:endParaRPr>
          </a:p>
          <a:p>
            <a:pPr algn="ctr">
              <a:spcBef>
                <a:spcPct val="0"/>
              </a:spcBef>
              <a:spcAft>
                <a:spcPct val="0"/>
              </a:spcAft>
            </a:pPr>
            <a:endParaRPr lang="en-US" altLang="en-KE" sz="1800" dirty="0">
              <a:solidFill>
                <a:srgbClr val="292929"/>
              </a:solidFill>
              <a:latin typeface="Calibri" panose="020F0502020204030204" pitchFamily="34" charset="0"/>
              <a:cs typeface="Times New Roman" panose="02020603050405020304" pitchFamily="18" charset="0"/>
            </a:endParaRPr>
          </a:p>
          <a:p>
            <a:pPr algn="ctr">
              <a:spcBef>
                <a:spcPct val="0"/>
              </a:spcBef>
              <a:spcAft>
                <a:spcPct val="0"/>
              </a:spcAft>
            </a:pPr>
            <a:endParaRPr lang="en-US" altLang="en-KE" sz="1800" dirty="0">
              <a:solidFill>
                <a:srgbClr val="292929"/>
              </a:solidFill>
              <a:latin typeface="Calibri" panose="020F0502020204030204" pitchFamily="34" charset="0"/>
              <a:cs typeface="Times New Roman" panose="02020603050405020304" pitchFamily="18" charset="0"/>
            </a:endParaRPr>
          </a:p>
          <a:p>
            <a:pPr algn="ctr">
              <a:spcBef>
                <a:spcPct val="0"/>
              </a:spcBef>
              <a:spcAft>
                <a:spcPct val="0"/>
              </a:spcAft>
            </a:pPr>
            <a:endParaRPr lang="en-US" altLang="en-KE" sz="1800" dirty="0">
              <a:solidFill>
                <a:srgbClr val="292929"/>
              </a:solidFill>
              <a:latin typeface="Calibri" panose="020F0502020204030204" pitchFamily="34" charset="0"/>
              <a:cs typeface="Times New Roman" panose="02020603050405020304" pitchFamily="18" charset="0"/>
            </a:endParaRPr>
          </a:p>
          <a:p>
            <a:pPr algn="ctr">
              <a:spcBef>
                <a:spcPct val="0"/>
              </a:spcBef>
              <a:spcAft>
                <a:spcPct val="0"/>
              </a:spcAft>
            </a:pPr>
            <a:endParaRPr lang="en-US" altLang="en-KE" sz="1800" dirty="0">
              <a:solidFill>
                <a:srgbClr val="292929"/>
              </a:solidFill>
              <a:latin typeface="Calibri" panose="020F0502020204030204" pitchFamily="34" charset="0"/>
              <a:cs typeface="Times New Roman" panose="02020603050405020304" pitchFamily="18" charset="0"/>
            </a:endParaRPr>
          </a:p>
          <a:p>
            <a:pPr algn="ctr">
              <a:spcBef>
                <a:spcPct val="0"/>
              </a:spcBef>
              <a:spcAft>
                <a:spcPct val="0"/>
              </a:spcAft>
            </a:pPr>
            <a:endParaRPr lang="en-US" altLang="en-KE" sz="1800" dirty="0">
              <a:solidFill>
                <a:srgbClr val="292929"/>
              </a:solidFill>
              <a:latin typeface="Calibri" panose="020F0502020204030204" pitchFamily="34" charset="0"/>
              <a:cs typeface="Times New Roman" panose="02020603050405020304" pitchFamily="18" charset="0"/>
            </a:endParaRPr>
          </a:p>
          <a:p>
            <a:pPr algn="ctr">
              <a:spcBef>
                <a:spcPct val="0"/>
              </a:spcBef>
              <a:spcAft>
                <a:spcPct val="0"/>
              </a:spcAft>
            </a:pPr>
            <a:endParaRPr lang="en-US" altLang="en-KE" sz="1800" dirty="0">
              <a:solidFill>
                <a:srgbClr val="292929"/>
              </a:solidFill>
              <a:latin typeface="Calibri" panose="020F0502020204030204" pitchFamily="34" charset="0"/>
              <a:cs typeface="Times New Roman" panose="02020603050405020304" pitchFamily="18" charset="0"/>
            </a:endParaRPr>
          </a:p>
          <a:p>
            <a:pPr algn="ctr">
              <a:spcBef>
                <a:spcPct val="0"/>
              </a:spcBef>
              <a:spcAft>
                <a:spcPct val="0"/>
              </a:spcAft>
            </a:pPr>
            <a:endParaRPr lang="en-US" altLang="en-KE" sz="1800" dirty="0">
              <a:solidFill>
                <a:srgbClr val="292929"/>
              </a:solidFill>
              <a:latin typeface="Calibri" panose="020F0502020204030204" pitchFamily="34" charset="0"/>
              <a:cs typeface="Times New Roman" panose="02020603050405020304" pitchFamily="18" charset="0"/>
            </a:endParaRPr>
          </a:p>
          <a:p>
            <a:pPr algn="ctr">
              <a:spcBef>
                <a:spcPct val="0"/>
              </a:spcBef>
              <a:spcAft>
                <a:spcPct val="0"/>
              </a:spcAft>
            </a:pPr>
            <a:endParaRPr lang="en-US" altLang="en-KE" sz="1800" dirty="0">
              <a:solidFill>
                <a:srgbClr val="292929"/>
              </a:solidFill>
              <a:latin typeface="Calibri" panose="020F0502020204030204" pitchFamily="34" charset="0"/>
              <a:cs typeface="Times New Roman" panose="02020603050405020304" pitchFamily="18" charset="0"/>
            </a:endParaRPr>
          </a:p>
          <a:p>
            <a:pPr algn="ctr">
              <a:spcBef>
                <a:spcPct val="0"/>
              </a:spcBef>
              <a:spcAft>
                <a:spcPct val="0"/>
              </a:spcAft>
            </a:pPr>
            <a:endParaRPr lang="en-US" altLang="en-KE" sz="1800" dirty="0">
              <a:solidFill>
                <a:srgbClr val="292929"/>
              </a:solidFill>
              <a:latin typeface="Calibri" panose="020F0502020204030204" pitchFamily="34" charset="0"/>
              <a:cs typeface="Times New Roman" panose="02020603050405020304" pitchFamily="18" charset="0"/>
            </a:endParaRPr>
          </a:p>
          <a:p>
            <a:pPr algn="ctr">
              <a:spcBef>
                <a:spcPct val="0"/>
              </a:spcBef>
              <a:spcAft>
                <a:spcPct val="0"/>
              </a:spcAft>
            </a:pPr>
            <a:endParaRPr lang="en-US" altLang="en-KE" sz="1800" dirty="0">
              <a:solidFill>
                <a:srgbClr val="292929"/>
              </a:solidFill>
              <a:latin typeface="Calibri" panose="020F0502020204030204" pitchFamily="34" charset="0"/>
              <a:cs typeface="Times New Roman" panose="02020603050405020304" pitchFamily="18" charset="0"/>
            </a:endParaRPr>
          </a:p>
          <a:p>
            <a:pPr algn="ctr">
              <a:spcBef>
                <a:spcPct val="0"/>
              </a:spcBef>
              <a:spcAft>
                <a:spcPct val="0"/>
              </a:spcAft>
            </a:pPr>
            <a:endParaRPr lang="en-US" altLang="en-KE" sz="1800" dirty="0">
              <a:solidFill>
                <a:srgbClr val="292929"/>
              </a:solidFill>
              <a:latin typeface="Calibri" panose="020F0502020204030204" pitchFamily="34" charset="0"/>
              <a:cs typeface="Times New Roman" panose="02020603050405020304" pitchFamily="18" charset="0"/>
            </a:endParaRPr>
          </a:p>
          <a:p>
            <a:pPr algn="ctr">
              <a:spcBef>
                <a:spcPct val="0"/>
              </a:spcBef>
              <a:spcAft>
                <a:spcPct val="0"/>
              </a:spcAft>
            </a:pPr>
            <a:r>
              <a:rPr lang="en-US" altLang="en-KE" sz="1800" dirty="0">
                <a:solidFill>
                  <a:srgbClr val="292929"/>
                </a:solidFill>
                <a:latin typeface="Calibri" panose="020F0502020204030204" pitchFamily="34" charset="0"/>
                <a:cs typeface="Times New Roman" panose="02020603050405020304" pitchFamily="18" charset="0"/>
              </a:rPr>
              <a:t>x\</a:t>
            </a:r>
            <a:r>
              <a:rPr lang="en-US" altLang="en-KE" sz="1800" dirty="0" err="1">
                <a:solidFill>
                  <a:srgbClr val="292929"/>
                </a:solidFill>
                <a:latin typeface="Calibri" panose="020F0502020204030204" pitchFamily="34" charset="0"/>
                <a:cs typeface="Times New Roman" panose="02020603050405020304" pitchFamily="18" charset="0"/>
              </a:rPr>
              <a:t>zx</a:t>
            </a:r>
            <a:r>
              <a:rPr lang="en-US" altLang="en-KE" sz="1800" dirty="0">
                <a:solidFill>
                  <a:srgbClr val="292929"/>
                </a:solidFill>
                <a:latin typeface="Calibri" panose="020F0502020204030204" pitchFamily="34" charset="0"/>
                <a:cs typeface="Times New Roman" panose="02020603050405020304" pitchFamily="18" charset="0"/>
              </a:rPr>
              <a:t>\</a:t>
            </a:r>
            <a:r>
              <a:rPr lang="en-US" altLang="en-KE" sz="1800" dirty="0" err="1">
                <a:solidFill>
                  <a:srgbClr val="292929"/>
                </a:solidFill>
                <a:latin typeface="Calibri" panose="020F0502020204030204" pitchFamily="34" charset="0"/>
                <a:cs typeface="Times New Roman" panose="02020603050405020304" pitchFamily="18" charset="0"/>
              </a:rPr>
              <a:t>zx</a:t>
            </a:r>
            <a:r>
              <a:rPr lang="en-US" altLang="en-KE" sz="1800" dirty="0">
                <a:solidFill>
                  <a:srgbClr val="292929"/>
                </a:solidFill>
                <a:latin typeface="Calibri" panose="020F0502020204030204" pitchFamily="34" charset="0"/>
                <a:cs typeface="Times New Roman" panose="02020603050405020304" pitchFamily="18" charset="0"/>
              </a:rPr>
              <a:t>\z</a:t>
            </a:r>
            <a:endParaRPr lang="en-US" altLang="en-KE" dirty="0">
              <a:solidFill>
                <a:srgbClr val="292929"/>
              </a:solidFill>
            </a:endParaRPr>
          </a:p>
        </p:txBody>
      </p:sp>
      <p:sp>
        <p:nvSpPr>
          <p:cNvPr id="29700" name="Title 1">
            <a:extLst>
              <a:ext uri="{FF2B5EF4-FFF2-40B4-BE49-F238E27FC236}">
                <a16:creationId xmlns:a16="http://schemas.microsoft.com/office/drawing/2014/main" id="{C31F160F-5676-9949-A2D3-47196E37A5D0}"/>
              </a:ext>
            </a:extLst>
          </p:cNvPr>
          <p:cNvSpPr>
            <a:spLocks noGrp="1" noChangeArrowheads="1"/>
          </p:cNvSpPr>
          <p:nvPr>
            <p:ph type="title"/>
          </p:nvPr>
        </p:nvSpPr>
        <p:spPr bwMode="auto">
          <a:xfrm>
            <a:off x="424815" y="248700"/>
            <a:ext cx="8102600" cy="67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r>
              <a:rPr lang="en-US" altLang="en-KE" dirty="0"/>
              <a:t>Results</a:t>
            </a:r>
          </a:p>
        </p:txBody>
      </p:sp>
      <p:graphicFrame>
        <p:nvGraphicFramePr>
          <p:cNvPr id="6" name="Table 5">
            <a:extLst>
              <a:ext uri="{FF2B5EF4-FFF2-40B4-BE49-F238E27FC236}">
                <a16:creationId xmlns:a16="http://schemas.microsoft.com/office/drawing/2014/main" id="{F1C3049D-AC34-4D88-82B0-CC10CD137802}"/>
              </a:ext>
            </a:extLst>
          </p:cNvPr>
          <p:cNvGraphicFramePr>
            <a:graphicFrameLocks noGrp="1"/>
          </p:cNvGraphicFramePr>
          <p:nvPr/>
        </p:nvGraphicFramePr>
        <p:xfrm>
          <a:off x="254000" y="1272126"/>
          <a:ext cx="11836399" cy="4798573"/>
        </p:xfrm>
        <a:graphic>
          <a:graphicData uri="http://schemas.openxmlformats.org/drawingml/2006/table">
            <a:tbl>
              <a:tblPr firstRow="1" firstCol="1" bandRow="1">
                <a:tableStyleId>{5C22544A-7EE6-4342-B048-85BDC9FD1C3A}</a:tableStyleId>
              </a:tblPr>
              <a:tblGrid>
                <a:gridCol w="1219200">
                  <a:extLst>
                    <a:ext uri="{9D8B030D-6E8A-4147-A177-3AD203B41FA5}">
                      <a16:colId xmlns:a16="http://schemas.microsoft.com/office/drawing/2014/main" val="3011702721"/>
                    </a:ext>
                  </a:extLst>
                </a:gridCol>
                <a:gridCol w="2832100">
                  <a:extLst>
                    <a:ext uri="{9D8B030D-6E8A-4147-A177-3AD203B41FA5}">
                      <a16:colId xmlns:a16="http://schemas.microsoft.com/office/drawing/2014/main" val="3506843963"/>
                    </a:ext>
                  </a:extLst>
                </a:gridCol>
                <a:gridCol w="965200">
                  <a:extLst>
                    <a:ext uri="{9D8B030D-6E8A-4147-A177-3AD203B41FA5}">
                      <a16:colId xmlns:a16="http://schemas.microsoft.com/office/drawing/2014/main" val="1693140069"/>
                    </a:ext>
                  </a:extLst>
                </a:gridCol>
                <a:gridCol w="787400">
                  <a:extLst>
                    <a:ext uri="{9D8B030D-6E8A-4147-A177-3AD203B41FA5}">
                      <a16:colId xmlns:a16="http://schemas.microsoft.com/office/drawing/2014/main" val="1481847447"/>
                    </a:ext>
                  </a:extLst>
                </a:gridCol>
                <a:gridCol w="671187">
                  <a:extLst>
                    <a:ext uri="{9D8B030D-6E8A-4147-A177-3AD203B41FA5}">
                      <a16:colId xmlns:a16="http://schemas.microsoft.com/office/drawing/2014/main" val="2593535321"/>
                    </a:ext>
                  </a:extLst>
                </a:gridCol>
                <a:gridCol w="657760">
                  <a:extLst>
                    <a:ext uri="{9D8B030D-6E8A-4147-A177-3AD203B41FA5}">
                      <a16:colId xmlns:a16="http://schemas.microsoft.com/office/drawing/2014/main" val="1561457073"/>
                    </a:ext>
                  </a:extLst>
                </a:gridCol>
                <a:gridCol w="664953">
                  <a:extLst>
                    <a:ext uri="{9D8B030D-6E8A-4147-A177-3AD203B41FA5}">
                      <a16:colId xmlns:a16="http://schemas.microsoft.com/office/drawing/2014/main" val="2443000228"/>
                    </a:ext>
                  </a:extLst>
                </a:gridCol>
                <a:gridCol w="1003300">
                  <a:extLst>
                    <a:ext uri="{9D8B030D-6E8A-4147-A177-3AD203B41FA5}">
                      <a16:colId xmlns:a16="http://schemas.microsoft.com/office/drawing/2014/main" val="2746518624"/>
                    </a:ext>
                  </a:extLst>
                </a:gridCol>
                <a:gridCol w="732573">
                  <a:extLst>
                    <a:ext uri="{9D8B030D-6E8A-4147-A177-3AD203B41FA5}">
                      <a16:colId xmlns:a16="http://schemas.microsoft.com/office/drawing/2014/main" val="850641672"/>
                    </a:ext>
                  </a:extLst>
                </a:gridCol>
                <a:gridCol w="842227">
                  <a:extLst>
                    <a:ext uri="{9D8B030D-6E8A-4147-A177-3AD203B41FA5}">
                      <a16:colId xmlns:a16="http://schemas.microsoft.com/office/drawing/2014/main" val="1751446800"/>
                    </a:ext>
                  </a:extLst>
                </a:gridCol>
                <a:gridCol w="687065">
                  <a:extLst>
                    <a:ext uri="{9D8B030D-6E8A-4147-A177-3AD203B41FA5}">
                      <a16:colId xmlns:a16="http://schemas.microsoft.com/office/drawing/2014/main" val="2548630311"/>
                    </a:ext>
                  </a:extLst>
                </a:gridCol>
                <a:gridCol w="773434">
                  <a:extLst>
                    <a:ext uri="{9D8B030D-6E8A-4147-A177-3AD203B41FA5}">
                      <a16:colId xmlns:a16="http://schemas.microsoft.com/office/drawing/2014/main" val="3939687672"/>
                    </a:ext>
                  </a:extLst>
                </a:gridCol>
              </a:tblGrid>
              <a:tr h="161548">
                <a:tc rowSpan="2">
                  <a:txBody>
                    <a:bodyPr/>
                    <a:lstStyle/>
                    <a:p>
                      <a:pPr marL="0" marR="0">
                        <a:lnSpc>
                          <a:spcPct val="107000"/>
                        </a:lnSpc>
                        <a:spcBef>
                          <a:spcPts val="0"/>
                        </a:spcBef>
                        <a:spcAft>
                          <a:spcPts val="0"/>
                        </a:spcAft>
                      </a:pPr>
                      <a:r>
                        <a:rPr lang="en-US" sz="1600" dirty="0">
                          <a:effectLst/>
                        </a:rPr>
                        <a:t>Constructs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b"/>
                </a:tc>
                <a:tc rowSpan="2">
                  <a:txBody>
                    <a:bodyPr/>
                    <a:lstStyle/>
                    <a:p>
                      <a:pPr marL="0" marR="0">
                        <a:lnSpc>
                          <a:spcPct val="107000"/>
                        </a:lnSpc>
                        <a:spcBef>
                          <a:spcPts val="0"/>
                        </a:spcBef>
                        <a:spcAft>
                          <a:spcPts val="0"/>
                        </a:spcAft>
                      </a:pPr>
                      <a:r>
                        <a:rPr lang="en-US" sz="1600" dirty="0">
                          <a:effectLst/>
                        </a:rPr>
                        <a:t>Variable name in the data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tc>
                <a:tc gridSpan="5">
                  <a:txBody>
                    <a:bodyPr/>
                    <a:lstStyle/>
                    <a:p>
                      <a:pPr marL="0" marR="0" algn="ctr">
                        <a:lnSpc>
                          <a:spcPct val="107000"/>
                        </a:lnSpc>
                        <a:spcBef>
                          <a:spcPts val="0"/>
                        </a:spcBef>
                        <a:spcAft>
                          <a:spcPts val="0"/>
                        </a:spcAft>
                      </a:pPr>
                      <a:r>
                        <a:rPr lang="en-US" sz="1600">
                          <a:effectLst/>
                        </a:rPr>
                        <a:t>Females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0"/>
                        </a:spcBef>
                        <a:spcAft>
                          <a:spcPts val="0"/>
                        </a:spcAft>
                      </a:pPr>
                      <a:r>
                        <a:rPr lang="en-US" sz="1600">
                          <a:effectLst/>
                        </a:rPr>
                        <a:t>Males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86256902"/>
                  </a:ext>
                </a:extLst>
              </a:tr>
              <a:tr h="499603">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600" b="1" dirty="0">
                          <a:solidFill>
                            <a:schemeClr val="bg1"/>
                          </a:solidFill>
                          <a:effectLst/>
                        </a:rPr>
                        <a:t>λ</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rgbClr val="660033"/>
                    </a:solidFill>
                  </a:tcPr>
                </a:tc>
                <a:tc>
                  <a:txBody>
                    <a:bodyPr/>
                    <a:lstStyle/>
                    <a:p>
                      <a:pPr marL="0" marR="0" algn="ctr">
                        <a:lnSpc>
                          <a:spcPct val="107000"/>
                        </a:lnSpc>
                        <a:spcBef>
                          <a:spcPts val="0"/>
                        </a:spcBef>
                        <a:spcAft>
                          <a:spcPts val="0"/>
                        </a:spcAft>
                      </a:pPr>
                      <a:r>
                        <a:rPr lang="en-US" sz="1600" b="1" dirty="0">
                          <a:solidFill>
                            <a:schemeClr val="bg1"/>
                          </a:solidFill>
                          <a:effectLst/>
                        </a:rPr>
                        <a:t>CA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rgbClr val="660033"/>
                    </a:solidFill>
                  </a:tcPr>
                </a:tc>
                <a:tc>
                  <a:txBody>
                    <a:bodyPr/>
                    <a:lstStyle/>
                    <a:p>
                      <a:pPr marL="0" marR="0" algn="ctr">
                        <a:lnSpc>
                          <a:spcPct val="107000"/>
                        </a:lnSpc>
                        <a:spcBef>
                          <a:spcPts val="0"/>
                        </a:spcBef>
                        <a:spcAft>
                          <a:spcPts val="0"/>
                        </a:spcAft>
                      </a:pPr>
                      <a:r>
                        <a:rPr lang="en-US" sz="1600" b="1" dirty="0" err="1">
                          <a:solidFill>
                            <a:schemeClr val="bg1"/>
                          </a:solidFill>
                          <a:effectLst/>
                        </a:rPr>
                        <a:t>rho_A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rgbClr val="660033"/>
                    </a:solidFill>
                  </a:tcPr>
                </a:tc>
                <a:tc>
                  <a:txBody>
                    <a:bodyPr/>
                    <a:lstStyle/>
                    <a:p>
                      <a:pPr marL="0" marR="0" algn="ctr">
                        <a:lnSpc>
                          <a:spcPct val="107000"/>
                        </a:lnSpc>
                        <a:spcBef>
                          <a:spcPts val="0"/>
                        </a:spcBef>
                        <a:spcAft>
                          <a:spcPts val="0"/>
                        </a:spcAft>
                      </a:pPr>
                      <a:r>
                        <a:rPr lang="en-US" sz="1600" b="1" dirty="0">
                          <a:solidFill>
                            <a:schemeClr val="bg1"/>
                          </a:solidFill>
                          <a:effectLst/>
                        </a:rPr>
                        <a:t>CR</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rgbClr val="660033"/>
                    </a:solidFill>
                  </a:tcPr>
                </a:tc>
                <a:tc>
                  <a:txBody>
                    <a:bodyPr/>
                    <a:lstStyle/>
                    <a:p>
                      <a:pPr marL="0" marR="0" algn="ctr">
                        <a:lnSpc>
                          <a:spcPct val="107000"/>
                        </a:lnSpc>
                        <a:spcBef>
                          <a:spcPts val="0"/>
                        </a:spcBef>
                        <a:spcAft>
                          <a:spcPts val="0"/>
                        </a:spcAft>
                      </a:pPr>
                      <a:r>
                        <a:rPr lang="en-US" sz="1600" b="1" dirty="0">
                          <a:solidFill>
                            <a:schemeClr val="bg1"/>
                          </a:solidFill>
                          <a:effectLst/>
                        </a:rPr>
                        <a:t>AVE</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rgbClr val="660033"/>
                    </a:solidFill>
                  </a:tcPr>
                </a:tc>
                <a:tc>
                  <a:txBody>
                    <a:bodyPr/>
                    <a:lstStyle/>
                    <a:p>
                      <a:pPr marL="0" marR="0" algn="ctr">
                        <a:lnSpc>
                          <a:spcPct val="107000"/>
                        </a:lnSpc>
                        <a:spcBef>
                          <a:spcPts val="0"/>
                        </a:spcBef>
                        <a:spcAft>
                          <a:spcPts val="0"/>
                        </a:spcAft>
                      </a:pPr>
                      <a:r>
                        <a:rPr lang="en-US" sz="1600" b="1" dirty="0">
                          <a:solidFill>
                            <a:schemeClr val="bg1"/>
                          </a:solidFill>
                          <a:effectLst/>
                        </a:rPr>
                        <a:t>λ</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rgbClr val="660033"/>
                    </a:solidFill>
                  </a:tcPr>
                </a:tc>
                <a:tc>
                  <a:txBody>
                    <a:bodyPr/>
                    <a:lstStyle/>
                    <a:p>
                      <a:pPr marL="0" marR="0" algn="ctr">
                        <a:lnSpc>
                          <a:spcPct val="107000"/>
                        </a:lnSpc>
                        <a:spcBef>
                          <a:spcPts val="0"/>
                        </a:spcBef>
                        <a:spcAft>
                          <a:spcPts val="0"/>
                        </a:spcAft>
                      </a:pPr>
                      <a:r>
                        <a:rPr lang="en-US" sz="1600" b="1" dirty="0">
                          <a:solidFill>
                            <a:schemeClr val="bg1"/>
                          </a:solidFill>
                          <a:effectLst/>
                        </a:rPr>
                        <a:t>CA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rgbClr val="660033"/>
                    </a:solidFill>
                  </a:tcPr>
                </a:tc>
                <a:tc>
                  <a:txBody>
                    <a:bodyPr/>
                    <a:lstStyle/>
                    <a:p>
                      <a:pPr marL="0" marR="0" algn="ctr">
                        <a:lnSpc>
                          <a:spcPct val="107000"/>
                        </a:lnSpc>
                        <a:spcBef>
                          <a:spcPts val="0"/>
                        </a:spcBef>
                        <a:spcAft>
                          <a:spcPts val="0"/>
                        </a:spcAft>
                      </a:pPr>
                      <a:r>
                        <a:rPr lang="en-US" sz="1600" b="1" dirty="0" err="1">
                          <a:solidFill>
                            <a:schemeClr val="bg1"/>
                          </a:solidFill>
                          <a:effectLst/>
                        </a:rPr>
                        <a:t>rho_A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rgbClr val="660033"/>
                    </a:solidFill>
                  </a:tcPr>
                </a:tc>
                <a:tc>
                  <a:txBody>
                    <a:bodyPr/>
                    <a:lstStyle/>
                    <a:p>
                      <a:pPr marL="0" marR="0" algn="ctr">
                        <a:lnSpc>
                          <a:spcPct val="107000"/>
                        </a:lnSpc>
                        <a:spcBef>
                          <a:spcPts val="0"/>
                        </a:spcBef>
                        <a:spcAft>
                          <a:spcPts val="0"/>
                        </a:spcAft>
                      </a:pPr>
                      <a:r>
                        <a:rPr lang="en-US" sz="1600" b="1" dirty="0">
                          <a:solidFill>
                            <a:schemeClr val="bg1"/>
                          </a:solidFill>
                          <a:effectLst/>
                        </a:rPr>
                        <a:t>CR</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rgbClr val="660033"/>
                    </a:solidFill>
                  </a:tcPr>
                </a:tc>
                <a:tc>
                  <a:txBody>
                    <a:bodyPr/>
                    <a:lstStyle/>
                    <a:p>
                      <a:pPr marL="0" marR="0" algn="ctr">
                        <a:lnSpc>
                          <a:spcPct val="107000"/>
                        </a:lnSpc>
                        <a:spcBef>
                          <a:spcPts val="0"/>
                        </a:spcBef>
                        <a:spcAft>
                          <a:spcPts val="0"/>
                        </a:spcAft>
                      </a:pPr>
                      <a:r>
                        <a:rPr lang="en-US" sz="1600" b="1" dirty="0">
                          <a:solidFill>
                            <a:schemeClr val="bg1"/>
                          </a:solidFill>
                          <a:effectLst/>
                        </a:rPr>
                        <a:t>AVE</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rgbClr val="660033"/>
                    </a:solidFill>
                  </a:tcPr>
                </a:tc>
                <a:extLst>
                  <a:ext uri="{0D108BD9-81ED-4DB2-BD59-A6C34878D82A}">
                    <a16:rowId xmlns:a16="http://schemas.microsoft.com/office/drawing/2014/main" val="2406046969"/>
                  </a:ext>
                </a:extLst>
              </a:tr>
              <a:tr h="330576">
                <a:tc rowSpan="2">
                  <a:txBody>
                    <a:bodyPr/>
                    <a:lstStyle/>
                    <a:p>
                      <a:pPr marL="0" marR="0">
                        <a:lnSpc>
                          <a:spcPct val="107000"/>
                        </a:lnSpc>
                        <a:spcBef>
                          <a:spcPts val="0"/>
                        </a:spcBef>
                        <a:spcAft>
                          <a:spcPts val="0"/>
                        </a:spcAft>
                      </a:pPr>
                      <a:r>
                        <a:rPr lang="en-US" sz="1600" dirty="0">
                          <a:effectLst/>
                        </a:rPr>
                        <a:t>Access to vaccines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tc>
                <a:tc>
                  <a:txBody>
                    <a:bodyPr/>
                    <a:lstStyle/>
                    <a:p>
                      <a:pPr marL="0" marR="0" algn="just">
                        <a:lnSpc>
                          <a:spcPct val="107000"/>
                        </a:lnSpc>
                        <a:spcBef>
                          <a:spcPts val="0"/>
                        </a:spcBef>
                        <a:spcAft>
                          <a:spcPts val="800"/>
                        </a:spcAft>
                      </a:pPr>
                      <a:r>
                        <a:rPr lang="en-GB" sz="1600" dirty="0">
                          <a:effectLst/>
                        </a:rPr>
                        <a:t>access_g10_ppr_6_suppliers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a:txBody>
                    <a:bodyPr/>
                    <a:lstStyle/>
                    <a:p>
                      <a:pPr marL="0" marR="0" algn="ctr">
                        <a:lnSpc>
                          <a:spcPct val="107000"/>
                        </a:lnSpc>
                        <a:spcBef>
                          <a:spcPts val="0"/>
                        </a:spcBef>
                        <a:spcAft>
                          <a:spcPts val="0"/>
                        </a:spcAft>
                      </a:pPr>
                      <a:r>
                        <a:rPr lang="en-US" sz="1600">
                          <a:effectLst/>
                        </a:rPr>
                        <a:t>0.821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dirty="0">
                          <a:effectLst/>
                        </a:rPr>
                        <a:t>0.662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dirty="0">
                          <a:effectLst/>
                        </a:rPr>
                        <a:t>0.697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dirty="0">
                          <a:effectLst/>
                        </a:rPr>
                        <a:t>0.853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dirty="0">
                          <a:effectLst/>
                        </a:rPr>
                        <a:t>0.744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a:txBody>
                    <a:bodyPr/>
                    <a:lstStyle/>
                    <a:p>
                      <a:pPr marL="0" marR="0" algn="ctr">
                        <a:lnSpc>
                          <a:spcPct val="107000"/>
                        </a:lnSpc>
                        <a:spcBef>
                          <a:spcPts val="0"/>
                        </a:spcBef>
                        <a:spcAft>
                          <a:spcPts val="0"/>
                        </a:spcAft>
                      </a:pPr>
                      <a:r>
                        <a:rPr lang="en-US" sz="1600" dirty="0">
                          <a:effectLst/>
                        </a:rPr>
                        <a:t>0.820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0.664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0.703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0.854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0.745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extLst>
                  <a:ext uri="{0D108BD9-81ED-4DB2-BD59-A6C34878D82A}">
                    <a16:rowId xmlns:a16="http://schemas.microsoft.com/office/drawing/2014/main" val="4170575461"/>
                  </a:ext>
                </a:extLst>
              </a:tr>
              <a:tr h="344038">
                <a:tc vMerge="1">
                  <a:txBody>
                    <a:bodyPr/>
                    <a:lstStyle/>
                    <a:p>
                      <a:endParaRPr lang="en-US"/>
                    </a:p>
                  </a:txBody>
                  <a:tcPr/>
                </a:tc>
                <a:tc>
                  <a:txBody>
                    <a:bodyPr/>
                    <a:lstStyle/>
                    <a:p>
                      <a:pPr marL="0" marR="0" algn="just">
                        <a:lnSpc>
                          <a:spcPct val="107000"/>
                        </a:lnSpc>
                        <a:spcBef>
                          <a:spcPts val="0"/>
                        </a:spcBef>
                        <a:spcAft>
                          <a:spcPts val="0"/>
                        </a:spcAft>
                      </a:pPr>
                      <a:r>
                        <a:rPr lang="en-US" sz="1600" dirty="0">
                          <a:effectLst/>
                        </a:rPr>
                        <a:t>access_g10_ppr_9_afford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a:txBody>
                    <a:bodyPr/>
                    <a:lstStyle/>
                    <a:p>
                      <a:pPr marL="0" marR="0" algn="ctr">
                        <a:lnSpc>
                          <a:spcPct val="107000"/>
                        </a:lnSpc>
                        <a:spcBef>
                          <a:spcPts val="0"/>
                        </a:spcBef>
                        <a:spcAft>
                          <a:spcPts val="0"/>
                        </a:spcAft>
                      </a:pPr>
                      <a:r>
                        <a:rPr lang="en-US" sz="1600" dirty="0">
                          <a:effectLst/>
                        </a:rPr>
                        <a:t>0.902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600" dirty="0">
                          <a:effectLst/>
                        </a:rPr>
                        <a:t>0.905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86927908"/>
                  </a:ext>
                </a:extLst>
              </a:tr>
              <a:tr h="370963">
                <a:tc rowSpan="2">
                  <a:txBody>
                    <a:bodyPr/>
                    <a:lstStyle/>
                    <a:p>
                      <a:pPr marL="0" marR="0">
                        <a:lnSpc>
                          <a:spcPct val="107000"/>
                        </a:lnSpc>
                        <a:spcBef>
                          <a:spcPts val="0"/>
                        </a:spcBef>
                        <a:spcAft>
                          <a:spcPts val="0"/>
                        </a:spcAft>
                      </a:pPr>
                      <a:r>
                        <a:rPr lang="en-US" sz="1600">
                          <a:effectLst/>
                        </a:rPr>
                        <a:t>Knowledge of vaccines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tc>
                <a:tc>
                  <a:txBody>
                    <a:bodyPr/>
                    <a:lstStyle/>
                    <a:p>
                      <a:pPr marL="0" marR="0" algn="just">
                        <a:lnSpc>
                          <a:spcPct val="107000"/>
                        </a:lnSpc>
                        <a:spcBef>
                          <a:spcPts val="0"/>
                        </a:spcBef>
                        <a:spcAft>
                          <a:spcPts val="0"/>
                        </a:spcAft>
                      </a:pPr>
                      <a:r>
                        <a:rPr lang="en-US" sz="1600" dirty="0">
                          <a:effectLst/>
                        </a:rPr>
                        <a:t>KnowAccs_g10_ppr_17_accInfo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a:txBody>
                    <a:bodyPr/>
                    <a:lstStyle/>
                    <a:p>
                      <a:pPr marL="0" marR="0" algn="ctr">
                        <a:lnSpc>
                          <a:spcPct val="107000"/>
                        </a:lnSpc>
                        <a:spcBef>
                          <a:spcPts val="0"/>
                        </a:spcBef>
                        <a:spcAft>
                          <a:spcPts val="0"/>
                        </a:spcAft>
                      </a:pPr>
                      <a:r>
                        <a:rPr lang="en-US" sz="1600" dirty="0">
                          <a:effectLst/>
                        </a:rPr>
                        <a:t>0.929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dirty="0">
                          <a:effectLst/>
                        </a:rPr>
                        <a:t>0.742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dirty="0">
                          <a:effectLst/>
                        </a:rPr>
                        <a:t>0.793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0.883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0.791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a:txBody>
                    <a:bodyPr/>
                    <a:lstStyle/>
                    <a:p>
                      <a:pPr marL="0" marR="0" algn="ctr">
                        <a:lnSpc>
                          <a:spcPct val="107000"/>
                        </a:lnSpc>
                        <a:spcBef>
                          <a:spcPts val="0"/>
                        </a:spcBef>
                        <a:spcAft>
                          <a:spcPts val="0"/>
                        </a:spcAft>
                      </a:pPr>
                      <a:r>
                        <a:rPr lang="en-US" sz="1600">
                          <a:effectLst/>
                        </a:rPr>
                        <a:t>0.928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0.839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0.839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0.925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0.861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extLst>
                  <a:ext uri="{0D108BD9-81ED-4DB2-BD59-A6C34878D82A}">
                    <a16:rowId xmlns:a16="http://schemas.microsoft.com/office/drawing/2014/main" val="803329365"/>
                  </a:ext>
                </a:extLst>
              </a:tr>
              <a:tr h="330576">
                <a:tc vMerge="1">
                  <a:txBody>
                    <a:bodyPr/>
                    <a:lstStyle/>
                    <a:p>
                      <a:endParaRPr lang="en-US"/>
                    </a:p>
                  </a:txBody>
                  <a:tcPr/>
                </a:tc>
                <a:tc>
                  <a:txBody>
                    <a:bodyPr/>
                    <a:lstStyle/>
                    <a:p>
                      <a:pPr marL="0" marR="0" algn="just">
                        <a:lnSpc>
                          <a:spcPct val="107000"/>
                        </a:lnSpc>
                        <a:spcBef>
                          <a:spcPts val="0"/>
                        </a:spcBef>
                        <a:spcAft>
                          <a:spcPts val="0"/>
                        </a:spcAft>
                      </a:pPr>
                      <a:r>
                        <a:rPr lang="en-US" sz="1600" dirty="0">
                          <a:effectLst/>
                        </a:rPr>
                        <a:t>KnowVac_g10_ppr_14_anhealth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a:txBody>
                    <a:bodyPr/>
                    <a:lstStyle/>
                    <a:p>
                      <a:pPr marL="0" marR="0" algn="ctr">
                        <a:lnSpc>
                          <a:spcPct val="107000"/>
                        </a:lnSpc>
                        <a:spcBef>
                          <a:spcPts val="0"/>
                        </a:spcBef>
                        <a:spcAft>
                          <a:spcPts val="0"/>
                        </a:spcAft>
                      </a:pPr>
                      <a:r>
                        <a:rPr lang="en-US" sz="1600" dirty="0">
                          <a:effectLst/>
                        </a:rPr>
                        <a:t>0.847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600" dirty="0">
                          <a:effectLst/>
                        </a:rPr>
                        <a:t>0.928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69462895"/>
                  </a:ext>
                </a:extLst>
              </a:tr>
              <a:tr h="330576">
                <a:tc rowSpan="3">
                  <a:txBody>
                    <a:bodyPr/>
                    <a:lstStyle/>
                    <a:p>
                      <a:pPr marL="0" marR="0">
                        <a:lnSpc>
                          <a:spcPct val="107000"/>
                        </a:lnSpc>
                        <a:spcBef>
                          <a:spcPts val="0"/>
                        </a:spcBef>
                        <a:spcAft>
                          <a:spcPts val="0"/>
                        </a:spcAft>
                      </a:pPr>
                      <a:r>
                        <a:rPr lang="en-US" sz="1600">
                          <a:effectLst/>
                        </a:rPr>
                        <a:t>Participation in vaccination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tc>
                <a:tc>
                  <a:txBody>
                    <a:bodyPr/>
                    <a:lstStyle/>
                    <a:p>
                      <a:pPr marL="0" marR="0" algn="just">
                        <a:lnSpc>
                          <a:spcPct val="107000"/>
                        </a:lnSpc>
                        <a:spcBef>
                          <a:spcPts val="0"/>
                        </a:spcBef>
                        <a:spcAft>
                          <a:spcPts val="0"/>
                        </a:spcAft>
                      </a:pPr>
                      <a:r>
                        <a:rPr lang="en-US" sz="1600">
                          <a:effectLst/>
                        </a:rPr>
                        <a:t>partcp_g10_ppr_1_vaccinated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a:txBody>
                    <a:bodyPr/>
                    <a:lstStyle/>
                    <a:p>
                      <a:pPr marL="0" marR="0" algn="ctr">
                        <a:lnSpc>
                          <a:spcPct val="107000"/>
                        </a:lnSpc>
                        <a:spcBef>
                          <a:spcPts val="0"/>
                        </a:spcBef>
                        <a:spcAft>
                          <a:spcPts val="0"/>
                        </a:spcAft>
                      </a:pPr>
                      <a:r>
                        <a:rPr lang="en-US" sz="1600">
                          <a:effectLst/>
                        </a:rPr>
                        <a:t>0.941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3">
                  <a:txBody>
                    <a:bodyPr/>
                    <a:lstStyle/>
                    <a:p>
                      <a:pPr marL="0" marR="0" algn="ctr">
                        <a:lnSpc>
                          <a:spcPct val="107000"/>
                        </a:lnSpc>
                        <a:spcBef>
                          <a:spcPts val="0"/>
                        </a:spcBef>
                        <a:spcAft>
                          <a:spcPts val="0"/>
                        </a:spcAft>
                      </a:pPr>
                      <a:r>
                        <a:rPr lang="en-US" sz="1600">
                          <a:effectLst/>
                        </a:rPr>
                        <a:t>0.805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3">
                  <a:txBody>
                    <a:bodyPr/>
                    <a:lstStyle/>
                    <a:p>
                      <a:pPr marL="0" marR="0" algn="ctr">
                        <a:lnSpc>
                          <a:spcPct val="107000"/>
                        </a:lnSpc>
                        <a:spcBef>
                          <a:spcPts val="0"/>
                        </a:spcBef>
                        <a:spcAft>
                          <a:spcPts val="0"/>
                        </a:spcAft>
                      </a:pPr>
                      <a:r>
                        <a:rPr lang="en-US" sz="1600" dirty="0">
                          <a:effectLst/>
                        </a:rPr>
                        <a:t>0.887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3">
                  <a:txBody>
                    <a:bodyPr/>
                    <a:lstStyle/>
                    <a:p>
                      <a:pPr marL="0" marR="0" algn="ctr">
                        <a:lnSpc>
                          <a:spcPct val="107000"/>
                        </a:lnSpc>
                        <a:spcBef>
                          <a:spcPts val="0"/>
                        </a:spcBef>
                        <a:spcAft>
                          <a:spcPts val="0"/>
                        </a:spcAft>
                      </a:pPr>
                      <a:r>
                        <a:rPr lang="en-US" sz="1600" dirty="0">
                          <a:effectLst/>
                        </a:rPr>
                        <a:t>0.886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3">
                  <a:txBody>
                    <a:bodyPr/>
                    <a:lstStyle/>
                    <a:p>
                      <a:pPr marL="0" marR="0" algn="ctr">
                        <a:lnSpc>
                          <a:spcPct val="107000"/>
                        </a:lnSpc>
                        <a:spcBef>
                          <a:spcPts val="0"/>
                        </a:spcBef>
                        <a:spcAft>
                          <a:spcPts val="0"/>
                        </a:spcAft>
                      </a:pPr>
                      <a:r>
                        <a:rPr lang="en-US" sz="1600" dirty="0">
                          <a:effectLst/>
                        </a:rPr>
                        <a:t>0.727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a:txBody>
                    <a:bodyPr/>
                    <a:lstStyle/>
                    <a:p>
                      <a:pPr marL="0" marR="0" algn="ctr">
                        <a:lnSpc>
                          <a:spcPct val="107000"/>
                        </a:lnSpc>
                        <a:spcBef>
                          <a:spcPts val="0"/>
                        </a:spcBef>
                        <a:spcAft>
                          <a:spcPts val="0"/>
                        </a:spcAft>
                      </a:pPr>
                      <a:r>
                        <a:rPr lang="en-US" sz="1600" dirty="0">
                          <a:effectLst/>
                        </a:rPr>
                        <a:t>0.924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rowSpan="3">
                  <a:txBody>
                    <a:bodyPr/>
                    <a:lstStyle/>
                    <a:p>
                      <a:pPr marL="0" marR="0" algn="ctr">
                        <a:lnSpc>
                          <a:spcPct val="107000"/>
                        </a:lnSpc>
                        <a:spcBef>
                          <a:spcPts val="0"/>
                        </a:spcBef>
                        <a:spcAft>
                          <a:spcPts val="0"/>
                        </a:spcAft>
                      </a:pPr>
                      <a:r>
                        <a:rPr lang="en-US" sz="1600" dirty="0">
                          <a:effectLst/>
                        </a:rPr>
                        <a:t>0.757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3">
                  <a:txBody>
                    <a:bodyPr/>
                    <a:lstStyle/>
                    <a:p>
                      <a:pPr marL="0" marR="0" algn="ctr">
                        <a:lnSpc>
                          <a:spcPct val="107000"/>
                        </a:lnSpc>
                        <a:spcBef>
                          <a:spcPts val="0"/>
                        </a:spcBef>
                        <a:spcAft>
                          <a:spcPts val="0"/>
                        </a:spcAft>
                      </a:pPr>
                      <a:r>
                        <a:rPr lang="en-US" sz="1600">
                          <a:effectLst/>
                        </a:rPr>
                        <a:t>0.861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3">
                  <a:txBody>
                    <a:bodyPr/>
                    <a:lstStyle/>
                    <a:p>
                      <a:pPr marL="0" marR="0" algn="ctr">
                        <a:lnSpc>
                          <a:spcPct val="107000"/>
                        </a:lnSpc>
                        <a:spcBef>
                          <a:spcPts val="0"/>
                        </a:spcBef>
                        <a:spcAft>
                          <a:spcPts val="0"/>
                        </a:spcAft>
                      </a:pPr>
                      <a:r>
                        <a:rPr lang="en-US" sz="1600">
                          <a:effectLst/>
                        </a:rPr>
                        <a:t>0.860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3">
                  <a:txBody>
                    <a:bodyPr/>
                    <a:lstStyle/>
                    <a:p>
                      <a:pPr marL="0" marR="0" algn="ctr">
                        <a:lnSpc>
                          <a:spcPct val="107000"/>
                        </a:lnSpc>
                        <a:spcBef>
                          <a:spcPts val="0"/>
                        </a:spcBef>
                        <a:spcAft>
                          <a:spcPts val="0"/>
                        </a:spcAft>
                      </a:pPr>
                      <a:r>
                        <a:rPr lang="en-US" sz="1600">
                          <a:effectLst/>
                        </a:rPr>
                        <a:t>0.681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extLst>
                  <a:ext uri="{0D108BD9-81ED-4DB2-BD59-A6C34878D82A}">
                    <a16:rowId xmlns:a16="http://schemas.microsoft.com/office/drawing/2014/main" val="383536956"/>
                  </a:ext>
                </a:extLst>
              </a:tr>
              <a:tr h="330576">
                <a:tc vMerge="1">
                  <a:txBody>
                    <a:bodyPr/>
                    <a:lstStyle/>
                    <a:p>
                      <a:endParaRPr lang="en-US"/>
                    </a:p>
                  </a:txBody>
                  <a:tcPr/>
                </a:tc>
                <a:tc>
                  <a:txBody>
                    <a:bodyPr/>
                    <a:lstStyle/>
                    <a:p>
                      <a:pPr marL="0" marR="0" algn="just">
                        <a:lnSpc>
                          <a:spcPct val="107000"/>
                        </a:lnSpc>
                        <a:spcBef>
                          <a:spcPts val="0"/>
                        </a:spcBef>
                        <a:spcAft>
                          <a:spcPts val="0"/>
                        </a:spcAft>
                      </a:pPr>
                      <a:r>
                        <a:rPr lang="en-US" sz="1600">
                          <a:effectLst/>
                        </a:rPr>
                        <a:t>partcp_g10_ppr_vacPurchs_whoPays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a:txBody>
                    <a:bodyPr/>
                    <a:lstStyle/>
                    <a:p>
                      <a:pPr marL="0" marR="0" algn="ctr">
                        <a:lnSpc>
                          <a:spcPct val="107000"/>
                        </a:lnSpc>
                        <a:spcBef>
                          <a:spcPts val="0"/>
                        </a:spcBef>
                        <a:spcAft>
                          <a:spcPts val="0"/>
                        </a:spcAft>
                      </a:pPr>
                      <a:r>
                        <a:rPr lang="en-US" sz="1600" dirty="0">
                          <a:effectLst/>
                        </a:rPr>
                        <a:t>0.946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600" dirty="0">
                          <a:effectLst/>
                        </a:rPr>
                        <a:t>0.925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06157421"/>
                  </a:ext>
                </a:extLst>
              </a:tr>
              <a:tr h="330576">
                <a:tc vMerge="1">
                  <a:txBody>
                    <a:bodyPr/>
                    <a:lstStyle/>
                    <a:p>
                      <a:endParaRPr lang="en-US"/>
                    </a:p>
                  </a:txBody>
                  <a:tcPr/>
                </a:tc>
                <a:tc>
                  <a:txBody>
                    <a:bodyPr/>
                    <a:lstStyle/>
                    <a:p>
                      <a:pPr marL="0" marR="0" algn="just">
                        <a:lnSpc>
                          <a:spcPct val="107000"/>
                        </a:lnSpc>
                        <a:spcBef>
                          <a:spcPts val="0"/>
                        </a:spcBef>
                        <a:spcAft>
                          <a:spcPts val="0"/>
                        </a:spcAft>
                      </a:pPr>
                      <a:r>
                        <a:rPr lang="en-US" sz="1600">
                          <a:effectLst/>
                        </a:rPr>
                        <a:t>partcp_g10_ppr_vac_whoPurchase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a:txBody>
                    <a:bodyPr/>
                    <a:lstStyle/>
                    <a:p>
                      <a:pPr marL="0" marR="0" algn="ctr">
                        <a:lnSpc>
                          <a:spcPct val="107000"/>
                        </a:lnSpc>
                        <a:spcBef>
                          <a:spcPts val="0"/>
                        </a:spcBef>
                        <a:spcAft>
                          <a:spcPts val="0"/>
                        </a:spcAft>
                      </a:pPr>
                      <a:r>
                        <a:rPr lang="en-US" sz="1600">
                          <a:effectLst/>
                        </a:rPr>
                        <a:t>0.632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600" dirty="0">
                          <a:effectLst/>
                        </a:rPr>
                        <a:t>0.577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3865548"/>
                  </a:ext>
                </a:extLst>
              </a:tr>
              <a:tr h="330576">
                <a:tc rowSpan="4">
                  <a:txBody>
                    <a:bodyPr/>
                    <a:lstStyle/>
                    <a:p>
                      <a:pPr marL="0" marR="0">
                        <a:lnSpc>
                          <a:spcPct val="107000"/>
                        </a:lnSpc>
                        <a:spcBef>
                          <a:spcPts val="0"/>
                        </a:spcBef>
                        <a:spcAft>
                          <a:spcPts val="0"/>
                        </a:spcAft>
                      </a:pPr>
                      <a:r>
                        <a:rPr lang="en-US" sz="1600">
                          <a:effectLst/>
                        </a:rPr>
                        <a:t>WELI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tc>
                <a:tc>
                  <a:txBody>
                    <a:bodyPr/>
                    <a:lstStyle/>
                    <a:p>
                      <a:pPr marL="0" marR="0">
                        <a:lnSpc>
                          <a:spcPct val="107000"/>
                        </a:lnSpc>
                        <a:spcBef>
                          <a:spcPts val="0"/>
                        </a:spcBef>
                        <a:spcAft>
                          <a:spcPts val="0"/>
                        </a:spcAft>
                      </a:pPr>
                      <a:r>
                        <a:rPr lang="en-US" sz="1600">
                          <a:effectLst/>
                        </a:rPr>
                        <a:t>assetownership_ndepr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a:txBody>
                    <a:bodyPr/>
                    <a:lstStyle/>
                    <a:p>
                      <a:pPr marL="0" marR="0" algn="ctr">
                        <a:lnSpc>
                          <a:spcPct val="107000"/>
                        </a:lnSpc>
                        <a:spcBef>
                          <a:spcPts val="0"/>
                        </a:spcBef>
                        <a:spcAft>
                          <a:spcPts val="0"/>
                        </a:spcAft>
                      </a:pPr>
                      <a:r>
                        <a:rPr lang="en-US" sz="1600">
                          <a:effectLst/>
                        </a:rPr>
                        <a:t>0.694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0.352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0.374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0.751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0.604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a:txBody>
                    <a:bodyPr/>
                    <a:lstStyle/>
                    <a:p>
                      <a:pPr marL="0" marR="0" algn="ctr">
                        <a:lnSpc>
                          <a:spcPct val="107000"/>
                        </a:lnSpc>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extLst>
                  <a:ext uri="{0D108BD9-81ED-4DB2-BD59-A6C34878D82A}">
                    <a16:rowId xmlns:a16="http://schemas.microsoft.com/office/drawing/2014/main" val="4264319865"/>
                  </a:ext>
                </a:extLst>
              </a:tr>
              <a:tr h="330576">
                <a:tc vMerge="1">
                  <a:txBody>
                    <a:bodyPr/>
                    <a:lstStyle/>
                    <a:p>
                      <a:endParaRPr lang="en-US"/>
                    </a:p>
                  </a:txBody>
                  <a:tcPr/>
                </a:tc>
                <a:tc>
                  <a:txBody>
                    <a:bodyPr/>
                    <a:lstStyle/>
                    <a:p>
                      <a:pPr marL="0" marR="0">
                        <a:lnSpc>
                          <a:spcPct val="107000"/>
                        </a:lnSpc>
                        <a:spcBef>
                          <a:spcPts val="0"/>
                        </a:spcBef>
                        <a:spcAft>
                          <a:spcPts val="0"/>
                        </a:spcAft>
                      </a:pPr>
                      <a:r>
                        <a:rPr lang="en-US" sz="1600">
                          <a:effectLst/>
                        </a:rPr>
                        <a:t>feelinputdecagrl_ndepr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a:txBody>
                    <a:bodyPr/>
                    <a:lstStyle/>
                    <a:p>
                      <a:pPr marL="0" marR="0" algn="ctr">
                        <a:lnSpc>
                          <a:spcPct val="107000"/>
                        </a:lnSpc>
                        <a:spcBef>
                          <a:spcPts val="0"/>
                        </a:spcBef>
                        <a:spcAft>
                          <a:spcPts val="0"/>
                        </a:spcAft>
                      </a:pPr>
                      <a:r>
                        <a:rPr lang="en-US" sz="1600">
                          <a:effectLst/>
                        </a:rPr>
                        <a:t>0.852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48670917"/>
                  </a:ext>
                </a:extLst>
              </a:tr>
              <a:tr h="330576">
                <a:tc vMerge="1">
                  <a:txBody>
                    <a:bodyPr/>
                    <a:lstStyle/>
                    <a:p>
                      <a:endParaRPr lang="en-US"/>
                    </a:p>
                  </a:txBody>
                  <a:tcPr/>
                </a:tc>
                <a:tc>
                  <a:txBody>
                    <a:bodyPr/>
                    <a:lstStyle/>
                    <a:p>
                      <a:pPr marL="0" marR="0">
                        <a:lnSpc>
                          <a:spcPct val="107000"/>
                        </a:lnSpc>
                        <a:spcBef>
                          <a:spcPts val="0"/>
                        </a:spcBef>
                        <a:spcAft>
                          <a:spcPts val="0"/>
                        </a:spcAft>
                      </a:pPr>
                      <a:r>
                        <a:rPr lang="en-US" sz="1600">
                          <a:effectLst/>
                        </a:rPr>
                        <a:t>feelinputdecagrl_ndepr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a:txBody>
                    <a:bodyPr/>
                    <a:lstStyle/>
                    <a:p>
                      <a:pPr marL="0" marR="0" algn="ctr">
                        <a:lnSpc>
                          <a:spcPct val="107000"/>
                        </a:lnSpc>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rowSpan="2">
                  <a:txBody>
                    <a:bodyPr/>
                    <a:lstStyle/>
                    <a:p>
                      <a:pPr marL="0" marR="0" algn="just">
                        <a:lnSpc>
                          <a:spcPct val="107000"/>
                        </a:lnSpc>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just">
                        <a:lnSpc>
                          <a:spcPct val="107000"/>
                        </a:lnSpc>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just">
                        <a:lnSpc>
                          <a:spcPct val="107000"/>
                        </a:lnSpc>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just">
                        <a:lnSpc>
                          <a:spcPct val="107000"/>
                        </a:lnSpc>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a:txBody>
                    <a:bodyPr/>
                    <a:lstStyle/>
                    <a:p>
                      <a:pPr marL="0" marR="0" algn="ctr">
                        <a:lnSpc>
                          <a:spcPct val="107000"/>
                        </a:lnSpc>
                        <a:spcBef>
                          <a:spcPts val="0"/>
                        </a:spcBef>
                        <a:spcAft>
                          <a:spcPts val="0"/>
                        </a:spcAft>
                      </a:pPr>
                      <a:r>
                        <a:rPr lang="en-US" sz="1600">
                          <a:effectLst/>
                        </a:rPr>
                        <a:t>0.851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0.647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a:effectLst/>
                        </a:rPr>
                        <a:t>0.649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dirty="0">
                          <a:effectLst/>
                        </a:rPr>
                        <a:t>0.850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tc rowSpan="2">
                  <a:txBody>
                    <a:bodyPr/>
                    <a:lstStyle/>
                    <a:p>
                      <a:pPr marL="0" marR="0" algn="ctr">
                        <a:lnSpc>
                          <a:spcPct val="107000"/>
                        </a:lnSpc>
                        <a:spcBef>
                          <a:spcPts val="0"/>
                        </a:spcBef>
                        <a:spcAft>
                          <a:spcPts val="0"/>
                        </a:spcAft>
                      </a:pPr>
                      <a:r>
                        <a:rPr lang="en-US" sz="1600" dirty="0">
                          <a:effectLst/>
                        </a:rPr>
                        <a:t>0.739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nchor="ctr">
                    <a:solidFill>
                      <a:schemeClr val="accent5">
                        <a:lumMod val="20000"/>
                        <a:lumOff val="80000"/>
                      </a:schemeClr>
                    </a:solidFill>
                  </a:tcPr>
                </a:tc>
                <a:extLst>
                  <a:ext uri="{0D108BD9-81ED-4DB2-BD59-A6C34878D82A}">
                    <a16:rowId xmlns:a16="http://schemas.microsoft.com/office/drawing/2014/main" val="515859171"/>
                  </a:ext>
                </a:extLst>
              </a:tr>
              <a:tr h="330576">
                <a:tc vMerge="1">
                  <a:txBody>
                    <a:bodyPr/>
                    <a:lstStyle/>
                    <a:p>
                      <a:endParaRPr lang="en-US"/>
                    </a:p>
                  </a:txBody>
                  <a:tcPr/>
                </a:tc>
                <a:tc>
                  <a:txBody>
                    <a:bodyPr/>
                    <a:lstStyle/>
                    <a:p>
                      <a:pPr marL="0" marR="0">
                        <a:lnSpc>
                          <a:spcPct val="107000"/>
                        </a:lnSpc>
                        <a:spcBef>
                          <a:spcPts val="0"/>
                        </a:spcBef>
                        <a:spcAft>
                          <a:spcPts val="0"/>
                        </a:spcAft>
                      </a:pPr>
                      <a:r>
                        <a:rPr lang="en-US" sz="1600">
                          <a:effectLst/>
                        </a:rPr>
                        <a:t>Incomecontrol__ndepr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a:txBody>
                    <a:bodyPr/>
                    <a:lstStyle/>
                    <a:p>
                      <a:pPr marL="0" marR="0" algn="ctr">
                        <a:lnSpc>
                          <a:spcPct val="107000"/>
                        </a:lnSpc>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600" dirty="0">
                          <a:effectLst/>
                        </a:rPr>
                        <a:t>0.869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619" marR="64619" marT="0" marB="0">
                    <a:solidFill>
                      <a:schemeClr val="accent5">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55049000"/>
                  </a:ext>
                </a:extLst>
              </a:tr>
            </a:tbl>
          </a:graphicData>
        </a:graphic>
      </p:graphicFrame>
      <p:sp>
        <p:nvSpPr>
          <p:cNvPr id="8" name="Speech Bubble: Rectangle with Corners Rounded 7">
            <a:extLst>
              <a:ext uri="{FF2B5EF4-FFF2-40B4-BE49-F238E27FC236}">
                <a16:creationId xmlns:a16="http://schemas.microsoft.com/office/drawing/2014/main" id="{3664177F-723B-4125-A170-5E0AAB5BBF34}"/>
              </a:ext>
            </a:extLst>
          </p:cNvPr>
          <p:cNvSpPr/>
          <p:nvPr/>
        </p:nvSpPr>
        <p:spPr>
          <a:xfrm>
            <a:off x="5473700" y="126041"/>
            <a:ext cx="6293485" cy="1086809"/>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0" fontAlgn="base" latinLnBrk="0" hangingPunct="0">
              <a:lnSpc>
                <a:spcPct val="100000"/>
              </a:lnSpc>
              <a:spcBef>
                <a:spcPct val="0"/>
              </a:spcBef>
              <a:spcAft>
                <a:spcPct val="0"/>
              </a:spcAft>
              <a:buClrTx/>
              <a:buSzTx/>
              <a:buFontTx/>
              <a:buChar char="-"/>
              <a:tabLst/>
              <a:defRPr/>
            </a:pPr>
            <a:r>
              <a:rPr kumimoji="0" lang="en-GB" sz="1400" b="0" i="0" u="none" strike="noStrike" kern="1200" cap="none" spc="0" normalizeH="0" baseline="0" noProof="0" dirty="0">
                <a:ln>
                  <a:noFill/>
                </a:ln>
                <a:solidFill>
                  <a:srgbClr val="660033"/>
                </a:solidFill>
                <a:effectLst/>
                <a:uLnTx/>
                <a:uFillTx/>
                <a:latin typeface="Calibri" panose="020F0502020204030204" pitchFamily="34" charset="0"/>
                <a:ea typeface="Calibri" panose="020F0502020204030204" pitchFamily="34" charset="0"/>
                <a:cs typeface="Times New Roman" panose="02020603050405020304" pitchFamily="18" charset="0"/>
              </a:rPr>
              <a:t>CA values and CRs were higher than, or closer to the recommended value, of 0.700, for achieving </a:t>
            </a:r>
            <a:r>
              <a:rPr kumimoji="0" lang="en-US" sz="1400" b="0" i="0" u="none" strike="noStrike" kern="1200" cap="none" spc="0" normalizeH="0" baseline="0" noProof="0" dirty="0">
                <a:ln>
                  <a:noFill/>
                </a:ln>
                <a:solidFill>
                  <a:srgbClr val="660033"/>
                </a:solidFill>
                <a:effectLst/>
                <a:uLnTx/>
                <a:uFillTx/>
                <a:latin typeface="Calibri" panose="020F0502020204030204" pitchFamily="34" charset="0"/>
                <a:ea typeface="Calibri" panose="020F0502020204030204" pitchFamily="34" charset="0"/>
                <a:cs typeface="Times New Roman" panose="02020603050405020304" pitchFamily="18" charset="0"/>
              </a:rPr>
              <a:t>internal consistency reliability</a:t>
            </a:r>
            <a:endParaRPr kumimoji="0" lang="en-GB" sz="1400" b="0" i="0" u="none" strike="noStrike" kern="1200" cap="none" spc="0" normalizeH="0" baseline="0" noProof="0" dirty="0">
              <a:ln>
                <a:noFill/>
              </a:ln>
              <a:solidFill>
                <a:srgbClr val="660033"/>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ctr" defTabSz="914400" rtl="0" eaLnBrk="0" fontAlgn="base" latinLnBrk="0" hangingPunct="0">
              <a:lnSpc>
                <a:spcPct val="100000"/>
              </a:lnSpc>
              <a:spcBef>
                <a:spcPct val="0"/>
              </a:spcBef>
              <a:spcAft>
                <a:spcPct val="0"/>
              </a:spcAft>
              <a:buClrTx/>
              <a:buSzTx/>
              <a:buFontTx/>
              <a:buChar char="-"/>
              <a:tabLst/>
              <a:defRPr/>
            </a:pPr>
            <a:r>
              <a:rPr kumimoji="0" lang="en-US" sz="1400" b="0" i="0" u="none" strike="noStrike" kern="1200" cap="none" spc="0" normalizeH="0" baseline="0" noProof="0" dirty="0">
                <a:ln>
                  <a:noFill/>
                </a:ln>
                <a:solidFill>
                  <a:srgbClr val="660033"/>
                </a:solidFill>
                <a:effectLst/>
                <a:uLnTx/>
                <a:uFillTx/>
                <a:latin typeface="Calibri" panose="020F0502020204030204" pitchFamily="34" charset="0"/>
                <a:ea typeface="Calibri" panose="020F0502020204030204" pitchFamily="34" charset="0"/>
                <a:cs typeface="Times New Roman" panose="02020603050405020304" pitchFamily="18" charset="0"/>
              </a:rPr>
              <a:t>Convergent validity assessed by AVE - the values exceed the threshold of 0.4</a:t>
            </a:r>
            <a:endParaRPr kumimoji="0" lang="en-US" sz="1400" b="0" i="0" u="none" strike="noStrike" kern="1200" cap="none" spc="0" normalizeH="0" baseline="0" noProof="0" dirty="0">
              <a:ln>
                <a:noFill/>
              </a:ln>
              <a:solidFill>
                <a:srgbClr val="660033"/>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1A7F8D-1AA6-4EB6-A25E-A4EB7E15FBD2}"/>
              </a:ext>
            </a:extLst>
          </p:cNvPr>
          <p:cNvPicPr/>
          <p:nvPr/>
        </p:nvPicPr>
        <p:blipFill>
          <a:blip r:embed="rId2"/>
          <a:stretch>
            <a:fillRect/>
          </a:stretch>
        </p:blipFill>
        <p:spPr>
          <a:xfrm>
            <a:off x="167274" y="2500010"/>
            <a:ext cx="7352207" cy="4250922"/>
          </a:xfrm>
          <a:prstGeom prst="rect">
            <a:avLst/>
          </a:prstGeom>
        </p:spPr>
      </p:pic>
      <p:sp>
        <p:nvSpPr>
          <p:cNvPr id="29697" name="Content Placeholder 26">
            <a:extLst>
              <a:ext uri="{FF2B5EF4-FFF2-40B4-BE49-F238E27FC236}">
                <a16:creationId xmlns:a16="http://schemas.microsoft.com/office/drawing/2014/main" id="{30A3D812-1591-1946-B299-26EEE1F77311}"/>
              </a:ext>
            </a:extLst>
          </p:cNvPr>
          <p:cNvSpPr>
            <a:spLocks noGrp="1" noChangeArrowheads="1"/>
          </p:cNvSpPr>
          <p:nvPr>
            <p:ph sz="quarter" idx="10"/>
          </p:nvPr>
        </p:nvSpPr>
        <p:spPr bwMode="auto">
          <a:xfrm>
            <a:off x="7274507" y="5572125"/>
            <a:ext cx="4688219" cy="858837"/>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spcBef>
                <a:spcPct val="0"/>
              </a:spcBef>
              <a:spcAft>
                <a:spcPct val="0"/>
              </a:spcAft>
            </a:pPr>
            <a:r>
              <a:rPr lang="en-US" altLang="en-KE" sz="2400" b="1" dirty="0"/>
              <a:t>Structural model and mediation analysis for </a:t>
            </a:r>
            <a:r>
              <a:rPr lang="en-US" altLang="en-KE" sz="2400" b="1" dirty="0">
                <a:solidFill>
                  <a:srgbClr val="FF0000"/>
                </a:solidFill>
              </a:rPr>
              <a:t>women</a:t>
            </a:r>
            <a:r>
              <a:rPr lang="en-US" altLang="en-KE" sz="2400" b="1" dirty="0"/>
              <a:t> goat keepers</a:t>
            </a:r>
            <a:endParaRPr lang="en-US" altLang="en-KE" sz="2400" b="1" dirty="0">
              <a:solidFill>
                <a:srgbClr val="292929"/>
              </a:solidFill>
            </a:endParaRPr>
          </a:p>
        </p:txBody>
      </p:sp>
      <p:sp>
        <p:nvSpPr>
          <p:cNvPr id="29700" name="Title 1">
            <a:extLst>
              <a:ext uri="{FF2B5EF4-FFF2-40B4-BE49-F238E27FC236}">
                <a16:creationId xmlns:a16="http://schemas.microsoft.com/office/drawing/2014/main" id="{C31F160F-5676-9949-A2D3-47196E37A5D0}"/>
              </a:ext>
            </a:extLst>
          </p:cNvPr>
          <p:cNvSpPr>
            <a:spLocks noGrp="1" noChangeArrowheads="1"/>
          </p:cNvSpPr>
          <p:nvPr>
            <p:ph type="title"/>
          </p:nvPr>
        </p:nvSpPr>
        <p:spPr bwMode="auto">
          <a:xfrm>
            <a:off x="600075" y="427038"/>
            <a:ext cx="8102600" cy="67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r>
              <a:rPr lang="en-US" altLang="en-KE" dirty="0"/>
              <a:t>Results </a:t>
            </a:r>
          </a:p>
        </p:txBody>
      </p:sp>
      <p:pic>
        <p:nvPicPr>
          <p:cNvPr id="3" name="Picture 2">
            <a:extLst>
              <a:ext uri="{FF2B5EF4-FFF2-40B4-BE49-F238E27FC236}">
                <a16:creationId xmlns:a16="http://schemas.microsoft.com/office/drawing/2014/main" id="{4A558714-5BCE-4349-94CC-E478EC79CBEB}"/>
              </a:ext>
            </a:extLst>
          </p:cNvPr>
          <p:cNvPicPr>
            <a:picLocks noChangeAspect="1"/>
          </p:cNvPicPr>
          <p:nvPr/>
        </p:nvPicPr>
        <p:blipFill>
          <a:blip r:embed="rId3"/>
          <a:stretch>
            <a:fillRect/>
          </a:stretch>
        </p:blipFill>
        <p:spPr>
          <a:xfrm>
            <a:off x="2859932" y="107069"/>
            <a:ext cx="9164794" cy="2586152"/>
          </a:xfrm>
          <a:prstGeom prst="rect">
            <a:avLst/>
          </a:prstGeom>
        </p:spPr>
      </p:pic>
      <p:sp>
        <p:nvSpPr>
          <p:cNvPr id="6" name="TextBox 5">
            <a:extLst>
              <a:ext uri="{FF2B5EF4-FFF2-40B4-BE49-F238E27FC236}">
                <a16:creationId xmlns:a16="http://schemas.microsoft.com/office/drawing/2014/main" id="{B245AA5C-B866-4286-A425-81AA9D96C9A4}"/>
              </a:ext>
            </a:extLst>
          </p:cNvPr>
          <p:cNvSpPr txBox="1"/>
          <p:nvPr/>
        </p:nvSpPr>
        <p:spPr bwMode="auto">
          <a:xfrm>
            <a:off x="5602832" y="3493252"/>
            <a:ext cx="2399375" cy="276999"/>
          </a:xfrm>
          <a:prstGeom prst="rect">
            <a:avLst/>
          </a:prstGeom>
          <a:noFill/>
          <a:ln w="3175">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r>
              <a:rPr lang="en-GB" sz="1200" dirty="0">
                <a:latin typeface="+mn-lt"/>
              </a:rPr>
              <a:t>Key subdomains of empowerment  </a:t>
            </a:r>
          </a:p>
        </p:txBody>
      </p:sp>
    </p:spTree>
    <p:extLst>
      <p:ext uri="{BB962C8B-B14F-4D97-AF65-F5344CB8AC3E}">
        <p14:creationId xmlns:p14="http://schemas.microsoft.com/office/powerpoint/2010/main" val="16447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6">
            <a:extLst>
              <a:ext uri="{FF2B5EF4-FFF2-40B4-BE49-F238E27FC236}">
                <a16:creationId xmlns:a16="http://schemas.microsoft.com/office/drawing/2014/main" id="{30A3D812-1591-1946-B299-26EEE1F77311}"/>
              </a:ext>
            </a:extLst>
          </p:cNvPr>
          <p:cNvSpPr>
            <a:spLocks noGrp="1" noChangeArrowheads="1"/>
          </p:cNvSpPr>
          <p:nvPr>
            <p:ph sz="quarter" idx="10"/>
          </p:nvPr>
        </p:nvSpPr>
        <p:spPr bwMode="auto">
          <a:xfrm>
            <a:off x="7184893" y="5392660"/>
            <a:ext cx="4822281" cy="871953"/>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spcBef>
                <a:spcPct val="0"/>
              </a:spcBef>
              <a:spcAft>
                <a:spcPct val="0"/>
              </a:spcAft>
            </a:pPr>
            <a:r>
              <a:rPr lang="en-US" altLang="en-KE" sz="2400" b="1" dirty="0"/>
              <a:t>Structural model and mediation analysis for </a:t>
            </a:r>
            <a:r>
              <a:rPr lang="en-US" altLang="en-KE" sz="2400" b="1" dirty="0">
                <a:solidFill>
                  <a:srgbClr val="FF0000"/>
                </a:solidFill>
              </a:rPr>
              <a:t>men</a:t>
            </a:r>
            <a:r>
              <a:rPr lang="en-US" altLang="en-KE" sz="2400" b="1" dirty="0"/>
              <a:t> goat keepers</a:t>
            </a:r>
            <a:endParaRPr lang="en-US" altLang="en-KE" sz="2400" b="1" dirty="0">
              <a:solidFill>
                <a:srgbClr val="292929"/>
              </a:solidFill>
            </a:endParaRPr>
          </a:p>
        </p:txBody>
      </p:sp>
      <p:sp>
        <p:nvSpPr>
          <p:cNvPr id="29700" name="Title 1">
            <a:extLst>
              <a:ext uri="{FF2B5EF4-FFF2-40B4-BE49-F238E27FC236}">
                <a16:creationId xmlns:a16="http://schemas.microsoft.com/office/drawing/2014/main" id="{C31F160F-5676-9949-A2D3-47196E37A5D0}"/>
              </a:ext>
            </a:extLst>
          </p:cNvPr>
          <p:cNvSpPr>
            <a:spLocks noGrp="1" noChangeArrowheads="1"/>
          </p:cNvSpPr>
          <p:nvPr>
            <p:ph type="title"/>
          </p:nvPr>
        </p:nvSpPr>
        <p:spPr bwMode="auto">
          <a:xfrm>
            <a:off x="600075" y="427038"/>
            <a:ext cx="8102600" cy="67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r>
              <a:rPr lang="en-US" altLang="en-KE" dirty="0"/>
              <a:t>Results </a:t>
            </a:r>
          </a:p>
        </p:txBody>
      </p:sp>
      <p:pic>
        <p:nvPicPr>
          <p:cNvPr id="7" name="Picture 6">
            <a:extLst>
              <a:ext uri="{FF2B5EF4-FFF2-40B4-BE49-F238E27FC236}">
                <a16:creationId xmlns:a16="http://schemas.microsoft.com/office/drawing/2014/main" id="{5CE55092-2914-4BE4-9152-CE5F950B65AE}"/>
              </a:ext>
            </a:extLst>
          </p:cNvPr>
          <p:cNvPicPr/>
          <p:nvPr/>
        </p:nvPicPr>
        <p:blipFill>
          <a:blip r:embed="rId2"/>
          <a:stretch>
            <a:fillRect/>
          </a:stretch>
        </p:blipFill>
        <p:spPr>
          <a:xfrm>
            <a:off x="184826" y="1595337"/>
            <a:ext cx="7000067" cy="5127680"/>
          </a:xfrm>
          <a:prstGeom prst="rect">
            <a:avLst/>
          </a:prstGeom>
        </p:spPr>
      </p:pic>
      <p:pic>
        <p:nvPicPr>
          <p:cNvPr id="4" name="Picture 3">
            <a:extLst>
              <a:ext uri="{FF2B5EF4-FFF2-40B4-BE49-F238E27FC236}">
                <a16:creationId xmlns:a16="http://schemas.microsoft.com/office/drawing/2014/main" id="{AB42CABA-DA7C-4CDB-A6DA-27D238DDEF23}"/>
              </a:ext>
            </a:extLst>
          </p:cNvPr>
          <p:cNvPicPr>
            <a:picLocks noChangeAspect="1"/>
          </p:cNvPicPr>
          <p:nvPr/>
        </p:nvPicPr>
        <p:blipFill>
          <a:blip r:embed="rId3"/>
          <a:stretch>
            <a:fillRect/>
          </a:stretch>
        </p:blipFill>
        <p:spPr>
          <a:xfrm>
            <a:off x="2886555" y="57345"/>
            <a:ext cx="9229725" cy="2486025"/>
          </a:xfrm>
          <a:prstGeom prst="rect">
            <a:avLst/>
          </a:prstGeom>
        </p:spPr>
      </p:pic>
      <p:sp>
        <p:nvSpPr>
          <p:cNvPr id="2" name="TextBox 1">
            <a:extLst>
              <a:ext uri="{FF2B5EF4-FFF2-40B4-BE49-F238E27FC236}">
                <a16:creationId xmlns:a16="http://schemas.microsoft.com/office/drawing/2014/main" id="{36376AFF-166E-4CEA-8EFB-4F7D32FF2C00}"/>
              </a:ext>
            </a:extLst>
          </p:cNvPr>
          <p:cNvSpPr txBox="1"/>
          <p:nvPr/>
        </p:nvSpPr>
        <p:spPr bwMode="auto">
          <a:xfrm>
            <a:off x="5264275" y="3152001"/>
            <a:ext cx="2399375" cy="276999"/>
          </a:xfrm>
          <a:prstGeom prst="rect">
            <a:avLst/>
          </a:prstGeom>
          <a:noFill/>
          <a:ln w="3175">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gn="l"/>
            <a:r>
              <a:rPr lang="en-GB" sz="1200" dirty="0">
                <a:latin typeface="+mn-lt"/>
              </a:rPr>
              <a:t>Key subdomains of empowerment  </a:t>
            </a:r>
          </a:p>
        </p:txBody>
      </p:sp>
    </p:spTree>
    <p:extLst>
      <p:ext uri="{BB962C8B-B14F-4D97-AF65-F5344CB8AC3E}">
        <p14:creationId xmlns:p14="http://schemas.microsoft.com/office/powerpoint/2010/main" val="4159128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6">
            <a:extLst>
              <a:ext uri="{FF2B5EF4-FFF2-40B4-BE49-F238E27FC236}">
                <a16:creationId xmlns:a16="http://schemas.microsoft.com/office/drawing/2014/main" id="{30A3D812-1591-1946-B299-26EEE1F77311}"/>
              </a:ext>
            </a:extLst>
          </p:cNvPr>
          <p:cNvSpPr>
            <a:spLocks noGrp="1" noChangeArrowheads="1"/>
          </p:cNvSpPr>
          <p:nvPr>
            <p:ph sz="quarter" idx="10"/>
          </p:nvPr>
        </p:nvSpPr>
        <p:spPr bwMode="auto">
          <a:xfrm>
            <a:off x="471519" y="1328290"/>
            <a:ext cx="11248962" cy="47918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lgn="just">
              <a:spcBef>
                <a:spcPts val="600"/>
              </a:spcBef>
              <a:spcAft>
                <a:spcPts val="6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Times New Roman" panose="02020603050405020304" pitchFamily="18" charset="0"/>
              </a:rPr>
              <a:t>Significant difference between male and female respondents in empowerment measure, </a:t>
            </a:r>
            <a:r>
              <a:rPr lang="en-GB" sz="900" dirty="0">
                <a:latin typeface="Calibri" panose="020F0502020204030204" pitchFamily="34" charset="0"/>
                <a:ea typeface="Calibri" panose="020F0502020204030204" pitchFamily="34" charset="0"/>
                <a:cs typeface="Times New Roman" panose="02020603050405020304" pitchFamily="18" charset="0"/>
              </a:rPr>
              <a:t>WELI</a:t>
            </a:r>
          </a:p>
          <a:p>
            <a:pPr marL="914400" lvl="1" indent="-342900" algn="just">
              <a:spcBef>
                <a:spcPts val="600"/>
              </a:spcBef>
            </a:pPr>
            <a:r>
              <a:rPr lang="en-GB" sz="1800" dirty="0">
                <a:latin typeface="Calibri" panose="020F0502020204030204" pitchFamily="34" charset="0"/>
                <a:ea typeface="Calibri" panose="020F0502020204030204" pitchFamily="34" charset="0"/>
                <a:cs typeface="Times New Roman" panose="02020603050405020304" pitchFamily="18" charset="0"/>
              </a:rPr>
              <a:t>Females – ‘asset ownership’ and ‘input into decisions on livestock production’ subdimensions strongly constitute/ represent empowerment </a:t>
            </a:r>
          </a:p>
          <a:p>
            <a:pPr marL="914400" lvl="1" indent="-342900" algn="just">
              <a:spcAft>
                <a:spcPts val="600"/>
              </a:spcAft>
            </a:pPr>
            <a:r>
              <a:rPr lang="en-GB" sz="1800" dirty="0">
                <a:latin typeface="Calibri" panose="020F0502020204030204" pitchFamily="34" charset="0"/>
                <a:ea typeface="Calibri" panose="020F0502020204030204" pitchFamily="34" charset="0"/>
                <a:cs typeface="Times New Roman" panose="02020603050405020304" pitchFamily="18" charset="0"/>
              </a:rPr>
              <a:t>Males – ‘control of income’ and ‘input into decisions on agricultural production’ key subdimensions</a:t>
            </a:r>
          </a:p>
          <a:p>
            <a:pPr marL="285750" indent="-285750" algn="just">
              <a:spcBef>
                <a:spcPts val="600"/>
              </a:spcBef>
              <a:spcAft>
                <a:spcPts val="6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Times New Roman" panose="02020603050405020304" pitchFamily="18" charset="0"/>
              </a:rPr>
              <a:t>Strong positive association knowledge about vaccines - empowerment for both women </a:t>
            </a:r>
            <a:r>
              <a:rPr lang="en-GB" sz="2200" dirty="0">
                <a:effectLst/>
                <a:latin typeface="Calibri" panose="020F0502020204030204" pitchFamily="34" charset="0"/>
                <a:ea typeface="Calibri" panose="020F0502020204030204" pitchFamily="34" charset="0"/>
                <a:cs typeface="Times New Roman" panose="02020603050405020304" pitchFamily="18" charset="0"/>
              </a:rPr>
              <a:t>&amp; men</a:t>
            </a:r>
          </a:p>
          <a:p>
            <a:pPr marL="285750" indent="-285750" algn="just">
              <a:spcBef>
                <a:spcPts val="600"/>
              </a:spcBef>
              <a:spcAft>
                <a:spcPts val="6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Times New Roman" panose="02020603050405020304" pitchFamily="18" charset="0"/>
              </a:rPr>
              <a:t>Participation in vaccination does not significantly influence WELI values, however:</a:t>
            </a:r>
          </a:p>
          <a:p>
            <a:pPr marL="1260475" lvl="2" indent="-285750" algn="just">
              <a:spcAft>
                <a:spcPts val="600"/>
              </a:spcAft>
            </a:pPr>
            <a:r>
              <a:rPr lang="en-GB" sz="1600" dirty="0">
                <a:latin typeface="Calibri" panose="020F0502020204030204" pitchFamily="34" charset="0"/>
                <a:ea typeface="Calibri" panose="020F0502020204030204" pitchFamily="34" charset="0"/>
                <a:cs typeface="Times New Roman" panose="02020603050405020304" pitchFamily="18" charset="0"/>
              </a:rPr>
              <a:t>It is strongly influenced by access to vaccines </a:t>
            </a:r>
          </a:p>
          <a:p>
            <a:pPr marL="1260475" lvl="2" indent="-285750" algn="just">
              <a:spcAft>
                <a:spcPts val="600"/>
              </a:spcAft>
            </a:pPr>
            <a:r>
              <a:rPr lang="en-GB" sz="1600" dirty="0">
                <a:latin typeface="Calibri" panose="020F0502020204030204" pitchFamily="34" charset="0"/>
                <a:ea typeface="Calibri" panose="020F0502020204030204" pitchFamily="34" charset="0"/>
                <a:cs typeface="Times New Roman" panose="02020603050405020304" pitchFamily="18" charset="0"/>
              </a:rPr>
              <a:t>access to vaccine influences knowledge of vaccines which also influences participation in vaccination (Mediation effect)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spcBef>
                <a:spcPts val="600"/>
              </a:spcBef>
              <a:spcAft>
                <a:spcPts val="600"/>
              </a:spcAft>
              <a:buFont typeface="Arial" panose="020B0604020202020204" pitchFamily="34" charset="0"/>
              <a:buChar char="•"/>
            </a:pPr>
            <a:r>
              <a:rPr lang="en-GB" sz="2200" dirty="0">
                <a:effectLst/>
                <a:latin typeface="Calibri" panose="020F0502020204030204" pitchFamily="34" charset="0"/>
                <a:ea typeface="Calibri" panose="020F0502020204030204" pitchFamily="34" charset="0"/>
                <a:cs typeface="Times New Roman" panose="02020603050405020304" pitchFamily="18" charset="0"/>
              </a:rPr>
              <a:t>Access to vaccines exhibits an indirect effect on </a:t>
            </a:r>
            <a:r>
              <a:rPr lang="en-GB" sz="2200" dirty="0">
                <a:latin typeface="Calibri" panose="020F0502020204030204" pitchFamily="34" charset="0"/>
                <a:ea typeface="Calibri" panose="020F0502020204030204" pitchFamily="34" charset="0"/>
                <a:cs typeface="Times New Roman" panose="02020603050405020304" pitchFamily="18" charset="0"/>
              </a:rPr>
              <a:t>WELI</a:t>
            </a:r>
            <a:r>
              <a:rPr lang="en-GB" sz="2200" dirty="0">
                <a:effectLst/>
                <a:latin typeface="Calibri" panose="020F0502020204030204" pitchFamily="34" charset="0"/>
                <a:ea typeface="Calibri" panose="020F0502020204030204" pitchFamily="34" charset="0"/>
                <a:cs typeface="Times New Roman" panose="02020603050405020304" pitchFamily="18" charset="0"/>
              </a:rPr>
              <a:t> values since it significantly influences knowledge, which </a:t>
            </a:r>
            <a:r>
              <a:rPr lang="en-GB" sz="2200" dirty="0">
                <a:latin typeface="Calibri" panose="020F0502020204030204" pitchFamily="34" charset="0"/>
                <a:ea typeface="Calibri" panose="020F0502020204030204" pitchFamily="34" charset="0"/>
                <a:cs typeface="Times New Roman" panose="02020603050405020304" pitchFamily="18" charset="0"/>
              </a:rPr>
              <a:t>in turn </a:t>
            </a:r>
            <a:r>
              <a:rPr lang="en-GB" sz="2200" dirty="0">
                <a:effectLst/>
                <a:latin typeface="Calibri" panose="020F0502020204030204" pitchFamily="34" charset="0"/>
                <a:ea typeface="Calibri" panose="020F0502020204030204" pitchFamily="34" charset="0"/>
                <a:cs typeface="Times New Roman" panose="02020603050405020304" pitchFamily="18" charset="0"/>
              </a:rPr>
              <a:t>has a </a:t>
            </a:r>
            <a:r>
              <a:rPr lang="en-GB" sz="2200" dirty="0">
                <a:latin typeface="Calibri" panose="020F0502020204030204" pitchFamily="34" charset="0"/>
                <a:ea typeface="Calibri" panose="020F0502020204030204" pitchFamily="34" charset="0"/>
                <a:cs typeface="Times New Roman" panose="02020603050405020304" pitchFamily="18" charset="0"/>
              </a:rPr>
              <a:t>strongly significant positive association with WELI</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700" name="Title 1">
            <a:extLst>
              <a:ext uri="{FF2B5EF4-FFF2-40B4-BE49-F238E27FC236}">
                <a16:creationId xmlns:a16="http://schemas.microsoft.com/office/drawing/2014/main" id="{C31F160F-5676-9949-A2D3-47196E37A5D0}"/>
              </a:ext>
            </a:extLst>
          </p:cNvPr>
          <p:cNvSpPr>
            <a:spLocks noGrp="1" noChangeArrowheads="1"/>
          </p:cNvSpPr>
          <p:nvPr>
            <p:ph type="title"/>
          </p:nvPr>
        </p:nvSpPr>
        <p:spPr bwMode="auto">
          <a:xfrm>
            <a:off x="600073" y="290851"/>
            <a:ext cx="8102600" cy="67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r>
              <a:rPr lang="en-US" altLang="en-KE" dirty="0"/>
              <a:t>Observations from results </a:t>
            </a:r>
          </a:p>
        </p:txBody>
      </p:sp>
    </p:spTree>
    <p:extLst>
      <p:ext uri="{BB962C8B-B14F-4D97-AF65-F5344CB8AC3E}">
        <p14:creationId xmlns:p14="http://schemas.microsoft.com/office/powerpoint/2010/main" val="3093057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descr="A herd of cattle walking across a grass covered field&#10;&#10;Description automatically generated">
            <a:extLst>
              <a:ext uri="{FF2B5EF4-FFF2-40B4-BE49-F238E27FC236}">
                <a16:creationId xmlns:a16="http://schemas.microsoft.com/office/drawing/2014/main" id="{76516D1B-1206-384F-A22D-3668870E4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AC3540B-B072-8F47-A55C-D9EF25BE4A7D}"/>
              </a:ext>
            </a:extLst>
          </p:cNvPr>
          <p:cNvSpPr/>
          <p:nvPr/>
        </p:nvSpPr>
        <p:spPr>
          <a:xfrm>
            <a:off x="428017" y="0"/>
            <a:ext cx="5818779" cy="6858000"/>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7891" name="Title 1">
            <a:extLst>
              <a:ext uri="{FF2B5EF4-FFF2-40B4-BE49-F238E27FC236}">
                <a16:creationId xmlns:a16="http://schemas.microsoft.com/office/drawing/2014/main" id="{ECD594B7-4B3F-CB4C-86EF-FC26DB59101E}"/>
              </a:ext>
            </a:extLst>
          </p:cNvPr>
          <p:cNvSpPr txBox="1">
            <a:spLocks noChangeArrowheads="1"/>
          </p:cNvSpPr>
          <p:nvPr/>
        </p:nvSpPr>
        <p:spPr bwMode="auto">
          <a:xfrm>
            <a:off x="651957" y="273050"/>
            <a:ext cx="537089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KE" sz="2800" b="1" dirty="0">
                <a:solidFill>
                  <a:schemeClr val="bg1"/>
                </a:solidFill>
                <a:latin typeface="Calibri" panose="020F0502020204030204" pitchFamily="34" charset="0"/>
                <a:cs typeface="Calibri" panose="020F0502020204030204" pitchFamily="34" charset="0"/>
              </a:rPr>
              <a:t>Implications on gender-responsive animal vaccine system </a:t>
            </a:r>
          </a:p>
        </p:txBody>
      </p:sp>
      <p:sp>
        <p:nvSpPr>
          <p:cNvPr id="37892" name="Content Placeholder 9">
            <a:extLst>
              <a:ext uri="{FF2B5EF4-FFF2-40B4-BE49-F238E27FC236}">
                <a16:creationId xmlns:a16="http://schemas.microsoft.com/office/drawing/2014/main" id="{6C91C1D1-2B9F-344C-A1C1-1E4215B4D600}"/>
              </a:ext>
            </a:extLst>
          </p:cNvPr>
          <p:cNvSpPr txBox="1">
            <a:spLocks noChangeArrowheads="1"/>
          </p:cNvSpPr>
          <p:nvPr/>
        </p:nvSpPr>
        <p:spPr bwMode="auto">
          <a:xfrm>
            <a:off x="875900" y="1914525"/>
            <a:ext cx="5293894"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KE" sz="2400" dirty="0">
                <a:solidFill>
                  <a:schemeClr val="bg1"/>
                </a:solidFill>
                <a:latin typeface="Calibri" panose="020F0502020204030204" pitchFamily="34" charset="0"/>
              </a:rPr>
              <a:t>To support women’s empowerment,    we need to strategically support their:</a:t>
            </a:r>
          </a:p>
          <a:p>
            <a:endParaRPr lang="en-US" altLang="en-KE" sz="2400" dirty="0">
              <a:solidFill>
                <a:schemeClr val="bg1"/>
              </a:solidFill>
              <a:latin typeface="Calibri" panose="020F0502020204030204" pitchFamily="34" charset="0"/>
            </a:endParaRPr>
          </a:p>
          <a:p>
            <a:pPr marL="447675" lvl="1" indent="-174625">
              <a:lnSpc>
                <a:spcPct val="150000"/>
              </a:lnSpc>
              <a:buFont typeface="Arial" panose="020B0604020202020204" pitchFamily="34" charset="0"/>
              <a:buChar char="•"/>
            </a:pPr>
            <a:r>
              <a:rPr lang="en-US" altLang="en-KE" sz="2000" dirty="0">
                <a:solidFill>
                  <a:schemeClr val="bg1"/>
                </a:solidFill>
                <a:latin typeface="Calibri" panose="020F0502020204030204" pitchFamily="34" charset="0"/>
              </a:rPr>
              <a:t>Livestock asset ownership</a:t>
            </a:r>
          </a:p>
          <a:p>
            <a:pPr marL="447675" lvl="1" indent="-174625">
              <a:lnSpc>
                <a:spcPct val="150000"/>
              </a:lnSpc>
              <a:buFont typeface="Arial" panose="020B0604020202020204" pitchFamily="34" charset="0"/>
              <a:buChar char="•"/>
            </a:pPr>
            <a:r>
              <a:rPr lang="en-US" altLang="en-KE" sz="2000" dirty="0">
                <a:solidFill>
                  <a:schemeClr val="bg1"/>
                </a:solidFill>
                <a:latin typeface="Calibri" panose="020F0502020204030204" pitchFamily="34" charset="0"/>
              </a:rPr>
              <a:t>Input into decisions on livestock production  </a:t>
            </a:r>
          </a:p>
          <a:p>
            <a:pPr marL="447675" lvl="1" indent="-174625">
              <a:lnSpc>
                <a:spcPct val="150000"/>
              </a:lnSpc>
              <a:buFont typeface="Arial" panose="020B0604020202020204" pitchFamily="34" charset="0"/>
              <a:buChar char="•"/>
            </a:pPr>
            <a:r>
              <a:rPr lang="en-US" altLang="en-KE" sz="2000" dirty="0">
                <a:solidFill>
                  <a:schemeClr val="bg1"/>
                </a:solidFill>
                <a:latin typeface="Calibri" panose="020F0502020204030204" pitchFamily="34" charset="0"/>
              </a:rPr>
              <a:t>Knowledge on animal health and vaccines</a:t>
            </a:r>
          </a:p>
          <a:p>
            <a:pPr marL="447675" lvl="1" indent="-174625">
              <a:lnSpc>
                <a:spcPct val="150000"/>
              </a:lnSpc>
              <a:buFont typeface="Arial" panose="020B0604020202020204" pitchFamily="34" charset="0"/>
              <a:buChar char="•"/>
            </a:pPr>
            <a:r>
              <a:rPr lang="en-US" altLang="en-KE" sz="2000" dirty="0">
                <a:solidFill>
                  <a:schemeClr val="bg1"/>
                </a:solidFill>
                <a:latin typeface="Calibri" panose="020F0502020204030204" pitchFamily="34" charset="0"/>
              </a:rPr>
              <a:t>Access to vaccines</a:t>
            </a:r>
          </a:p>
          <a:p>
            <a:pPr marL="342900" indent="-342900">
              <a:buFont typeface="Arial" panose="020B0604020202020204" pitchFamily="34" charset="0"/>
              <a:buChar char="•"/>
            </a:pPr>
            <a:endParaRPr lang="en-US" altLang="en-KE" sz="2400" dirty="0">
              <a:solidFill>
                <a:schemeClr val="bg1"/>
              </a:solidFill>
              <a:latin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a:spLocks noGrp="1" noRot="1" noChangeAspect="1" noMove="1" noResize="1" noEditPoints="1" noAdjustHandles="1" noChangeArrowheads="1" noChangeShapeType="1" noTextEdit="1"/>
          </p:cNvSpPr>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600200" y="4152036"/>
            <a:ext cx="8991600" cy="1568768"/>
          </a:xfrm>
        </p:spPr>
        <p:txBody>
          <a:bodyPr>
            <a:noAutofit/>
          </a:bodyPr>
          <a:lstStyle/>
          <a:p>
            <a:r>
              <a:rPr lang="en-US" sz="2000" b="0" i="0" dirty="0">
                <a:effectLst/>
              </a:rPr>
              <a:t>Systemic transformational change and empowerment for women smallholder farmers through engagement of key critical partners</a:t>
            </a:r>
            <a:br>
              <a:rPr lang="en-US" sz="1800" b="0" i="0" dirty="0">
                <a:effectLst/>
                <a:latin typeface="Calibri" panose="020F0502020204030204" pitchFamily="34" charset="0"/>
              </a:rPr>
            </a:br>
            <a:r>
              <a:rPr lang="en-US" sz="1800" dirty="0"/>
              <a:t> </a:t>
            </a:r>
            <a:br>
              <a:rPr lang="en-US" sz="1800" dirty="0"/>
            </a:br>
            <a:r>
              <a:rPr lang="en-US" sz="2000" dirty="0"/>
              <a:t>Jemimah </a:t>
            </a:r>
            <a:r>
              <a:rPr lang="en-US" sz="2000" dirty="0" err="1"/>
              <a:t>ODUMa</a:t>
            </a:r>
            <a:r>
              <a:rPr lang="en-US" sz="2000" dirty="0"/>
              <a:t> - </a:t>
            </a:r>
            <a:r>
              <a:rPr lang="en-US" sz="2000" dirty="0" err="1"/>
              <a:t>Shevax</a:t>
            </a:r>
            <a:r>
              <a:rPr lang="en-US" sz="2000" dirty="0"/>
              <a:t>+</a:t>
            </a:r>
          </a:p>
        </p:txBody>
      </p:sp>
      <p:pic>
        <p:nvPicPr>
          <p:cNvPr id="5" name="Picture 4" descr="Text&#10;&#10;Description automatically generated"/>
          <p:cNvPicPr>
            <a:picLocks noChangeAspect="1"/>
          </p:cNvPicPr>
          <p:nvPr/>
        </p:nvPicPr>
        <p:blipFill>
          <a:blip r:embed="rId3"/>
          <a:stretch>
            <a:fillRect/>
          </a:stretch>
        </p:blipFill>
        <p:spPr>
          <a:xfrm>
            <a:off x="3592822" y="1390332"/>
            <a:ext cx="5006355" cy="1364230"/>
          </a:xfrm>
          <a:prstGeom prst="rect">
            <a:avLst/>
          </a:prstGeom>
        </p:spPr>
      </p:pic>
      <p:pic>
        <p:nvPicPr>
          <p:cNvPr id="9" name="Picture 8" descr="Logo, company name&#10;&#10;Description automatically generated"/>
          <p:cNvPicPr>
            <a:picLocks noChangeAspect="1"/>
          </p:cNvPicPr>
          <p:nvPr/>
        </p:nvPicPr>
        <p:blipFill>
          <a:blip r:embed="rId4"/>
          <a:stretch>
            <a:fillRect/>
          </a:stretch>
        </p:blipFill>
        <p:spPr>
          <a:xfrm>
            <a:off x="724849" y="809490"/>
            <a:ext cx="2143125" cy="2143125"/>
          </a:xfrm>
          <a:prstGeom prst="rect">
            <a:avLst/>
          </a:prstGeom>
        </p:spPr>
      </p:pic>
      <p:pic>
        <p:nvPicPr>
          <p:cNvPr id="11" name="Picture 10" descr="Logo&#10;&#10;Description automatically generated"/>
          <p:cNvPicPr>
            <a:picLocks noChangeAspect="1"/>
          </p:cNvPicPr>
          <p:nvPr/>
        </p:nvPicPr>
        <p:blipFill>
          <a:blip r:embed="rId5"/>
          <a:stretch>
            <a:fillRect/>
          </a:stretch>
        </p:blipFill>
        <p:spPr>
          <a:xfrm>
            <a:off x="8436976" y="895896"/>
            <a:ext cx="3030175" cy="197031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8910" y="1564640"/>
            <a:ext cx="4391329" cy="3879709"/>
          </a:xfrm>
        </p:spPr>
        <p:txBody>
          <a:bodyPr vert="horz" lIns="91440" tIns="45720" rIns="91440" bIns="45720" rtlCol="0" anchor="b">
            <a:normAutofit/>
          </a:bodyPr>
          <a:lstStyle/>
          <a:p>
            <a:r>
              <a:rPr lang="en-US" sz="2600" dirty="0"/>
              <a:t>Hearing their voices:  Action research to support women’s agency and empowerment in livestock vaccine distribution, delivery and use in Rwanda, Uganda and Kenya.</a:t>
            </a:r>
            <a:br>
              <a:rPr lang="en-US" sz="2600" dirty="0"/>
            </a:br>
            <a:br>
              <a:rPr lang="en-US" sz="2600" dirty="0"/>
            </a:br>
            <a:r>
              <a:rPr lang="en-US" sz="2600" dirty="0"/>
              <a:t>Funded by IDRC-LVIF </a:t>
            </a:r>
            <a:br>
              <a:rPr lang="en-US" sz="2600" b="1" dirty="0"/>
            </a:br>
            <a:endParaRPr lang="en-US" sz="2600" dirty="0"/>
          </a:p>
        </p:txBody>
      </p:sp>
      <p:pic>
        <p:nvPicPr>
          <p:cNvPr id="3" name="Picture 2"/>
          <p:cNvPicPr>
            <a:picLocks noChangeAspect="1"/>
          </p:cNvPicPr>
          <p:nvPr/>
        </p:nvPicPr>
        <p:blipFill rotWithShape="1">
          <a:blip r:embed="rId2"/>
          <a:srcRect l="33128" r="1" b="1"/>
          <a:stretch>
            <a:fill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Down 10"/>
          <p:cNvSpPr/>
          <p:nvPr/>
        </p:nvSpPr>
        <p:spPr>
          <a:xfrm>
            <a:off x="3555081" y="775363"/>
            <a:ext cx="484632" cy="514690"/>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a:stretch>
            <a:fillRect/>
          </a:stretch>
        </p:blipFill>
        <p:spPr>
          <a:xfrm>
            <a:off x="1881133" y="2586200"/>
            <a:ext cx="3832529" cy="4084205"/>
          </a:xfrm>
          <a:prstGeom prst="rect">
            <a:avLst/>
          </a:prstGeom>
        </p:spPr>
      </p:pic>
      <p:pic>
        <p:nvPicPr>
          <p:cNvPr id="15" name="Picture 14"/>
          <p:cNvPicPr>
            <a:picLocks noChangeAspect="1"/>
          </p:cNvPicPr>
          <p:nvPr/>
        </p:nvPicPr>
        <p:blipFill>
          <a:blip r:embed="rId4"/>
          <a:stretch>
            <a:fillRect/>
          </a:stretch>
        </p:blipFill>
        <p:spPr>
          <a:xfrm>
            <a:off x="6478340" y="2551395"/>
            <a:ext cx="4206568" cy="4179456"/>
          </a:xfrm>
          <a:prstGeom prst="rect">
            <a:avLst/>
          </a:prstGeom>
        </p:spPr>
      </p:pic>
      <p:sp>
        <p:nvSpPr>
          <p:cNvPr id="17" name="Arrow: Down 16"/>
          <p:cNvSpPr/>
          <p:nvPr/>
        </p:nvSpPr>
        <p:spPr>
          <a:xfrm>
            <a:off x="3555081" y="2036705"/>
            <a:ext cx="484632" cy="514690"/>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2959337" y="1280001"/>
            <a:ext cx="1676120" cy="761876"/>
            <a:chOff x="3519889" y="179"/>
            <a:chExt cx="1676120" cy="761876"/>
          </a:xfrm>
          <a:scene3d>
            <a:camera prst="orthographicFront"/>
            <a:lightRig rig="flat" dir="t"/>
          </a:scene3d>
        </p:grpSpPr>
        <p:sp>
          <p:nvSpPr>
            <p:cNvPr id="6" name="Rectangle: Rounded Corners 5"/>
            <p:cNvSpPr/>
            <p:nvPr/>
          </p:nvSpPr>
          <p:spPr>
            <a:xfrm>
              <a:off x="3519889" y="179"/>
              <a:ext cx="1676120" cy="761876"/>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Rectangle: Rounded Corners 4"/>
            <p:cNvSpPr txBox="1"/>
            <p:nvPr/>
          </p:nvSpPr>
          <p:spPr>
            <a:xfrm>
              <a:off x="3542204" y="44809"/>
              <a:ext cx="1631490" cy="71724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kern="1200" dirty="0"/>
                <a:t>Increased vaccine accessibility</a:t>
              </a:r>
            </a:p>
          </p:txBody>
        </p:sp>
      </p:grpSp>
      <p:sp>
        <p:nvSpPr>
          <p:cNvPr id="18" name="Arrow: Down 17"/>
          <p:cNvSpPr/>
          <p:nvPr/>
        </p:nvSpPr>
        <p:spPr>
          <a:xfrm>
            <a:off x="8339308" y="775363"/>
            <a:ext cx="484632" cy="514690"/>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19" name="Arrow: Down 18"/>
          <p:cNvSpPr/>
          <p:nvPr/>
        </p:nvSpPr>
        <p:spPr>
          <a:xfrm>
            <a:off x="8339308" y="2031618"/>
            <a:ext cx="484632" cy="514690"/>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7668792" y="1277415"/>
            <a:ext cx="1825664" cy="761876"/>
            <a:chOff x="3519889" y="179"/>
            <a:chExt cx="1676120" cy="761876"/>
          </a:xfrm>
          <a:scene3d>
            <a:camera prst="orthographicFront"/>
            <a:lightRig rig="flat" dir="t"/>
          </a:scene3d>
        </p:grpSpPr>
        <p:sp>
          <p:nvSpPr>
            <p:cNvPr id="9" name="Rectangle: Rounded Corners 8"/>
            <p:cNvSpPr/>
            <p:nvPr/>
          </p:nvSpPr>
          <p:spPr>
            <a:xfrm>
              <a:off x="3519889" y="179"/>
              <a:ext cx="1676120" cy="761876"/>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Rectangle: Rounded Corners 4"/>
            <p:cNvSpPr txBox="1"/>
            <p:nvPr/>
          </p:nvSpPr>
          <p:spPr>
            <a:xfrm>
              <a:off x="3542204" y="22494"/>
              <a:ext cx="1631490" cy="71724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marL="0" lvl="0" indent="0" algn="ctr" defTabSz="711200">
                <a:spcBef>
                  <a:spcPct val="0"/>
                </a:spcBef>
                <a:buNone/>
              </a:pPr>
              <a:r>
                <a:rPr lang="en-US" kern="1200" dirty="0"/>
                <a:t>Increased </a:t>
              </a:r>
            </a:p>
            <a:p>
              <a:pPr marL="0" lvl="0" indent="0" algn="ctr" defTabSz="711200">
                <a:spcBef>
                  <a:spcPct val="0"/>
                </a:spcBef>
                <a:buNone/>
              </a:pPr>
              <a:r>
                <a:rPr lang="en-US" kern="1200" dirty="0"/>
                <a:t>vaccine </a:t>
              </a:r>
            </a:p>
            <a:p>
              <a:pPr marL="0" lvl="0" indent="0" algn="ctr" defTabSz="711200">
                <a:spcBef>
                  <a:spcPct val="0"/>
                </a:spcBef>
                <a:buNone/>
              </a:pPr>
              <a:r>
                <a:rPr lang="en-US" dirty="0"/>
                <a:t>D</a:t>
              </a:r>
              <a:r>
                <a:rPr lang="en-US" kern="1200" dirty="0"/>
                <a:t>emand</a:t>
              </a:r>
            </a:p>
          </p:txBody>
        </p:sp>
      </p:grpSp>
      <p:grpSp>
        <p:nvGrpSpPr>
          <p:cNvPr id="2" name="Group 1"/>
          <p:cNvGrpSpPr/>
          <p:nvPr/>
        </p:nvGrpSpPr>
        <p:grpSpPr>
          <a:xfrm>
            <a:off x="2690881" y="147679"/>
            <a:ext cx="7075054" cy="617632"/>
            <a:chOff x="102115" y="638"/>
            <a:chExt cx="2034362" cy="1442458"/>
          </a:xfrm>
          <a:scene3d>
            <a:camera prst="orthographicFront"/>
            <a:lightRig rig="flat" dir="t"/>
          </a:scene3d>
        </p:grpSpPr>
        <p:sp>
          <p:nvSpPr>
            <p:cNvPr id="3" name="Rectangle: Rounded Corners 2"/>
            <p:cNvSpPr/>
            <p:nvPr/>
          </p:nvSpPr>
          <p:spPr>
            <a:xfrm>
              <a:off x="102115" y="638"/>
              <a:ext cx="2034362" cy="1442458"/>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 name="Rectangle: Rounded Corners 4"/>
            <p:cNvSpPr txBox="1"/>
            <p:nvPr/>
          </p:nvSpPr>
          <p:spPr>
            <a:xfrm>
              <a:off x="195334" y="93860"/>
              <a:ext cx="1847924" cy="134923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kern="1200" dirty="0"/>
                <a:t>INCREASED VACCINE ADOPTION THROUGH</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34085" y="266700"/>
            <a:ext cx="10123830" cy="63246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741489" y="5696124"/>
            <a:ext cx="5603846" cy="1056225"/>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5" name="Oval 4"/>
          <p:cNvSpPr/>
          <p:nvPr/>
        </p:nvSpPr>
        <p:spPr>
          <a:xfrm>
            <a:off x="4434708" y="4680933"/>
            <a:ext cx="1599727" cy="945851"/>
          </a:xfrm>
          <a:prstGeom prst="ellipse">
            <a:avLst/>
          </a:prstGeom>
          <a:solidFill>
            <a:srgbClr val="FECE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Extension Worker</a:t>
            </a:r>
          </a:p>
        </p:txBody>
      </p:sp>
      <p:sp>
        <p:nvSpPr>
          <p:cNvPr id="6" name="Oval 5"/>
          <p:cNvSpPr/>
          <p:nvPr/>
        </p:nvSpPr>
        <p:spPr>
          <a:xfrm>
            <a:off x="4460147" y="3198303"/>
            <a:ext cx="1769769" cy="813732"/>
          </a:xfrm>
          <a:prstGeom prst="ellipse">
            <a:avLst/>
          </a:prstGeom>
          <a:solidFill>
            <a:srgbClr val="FECE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Main Distributor</a:t>
            </a:r>
          </a:p>
        </p:txBody>
      </p:sp>
      <p:sp>
        <p:nvSpPr>
          <p:cNvPr id="7" name="Oval 6"/>
          <p:cNvSpPr/>
          <p:nvPr/>
        </p:nvSpPr>
        <p:spPr>
          <a:xfrm>
            <a:off x="1152088" y="4030909"/>
            <a:ext cx="2432807" cy="1312877"/>
          </a:xfrm>
          <a:prstGeom prst="ellipse">
            <a:avLst/>
          </a:prstGeom>
          <a:solidFill>
            <a:srgbClr val="FECE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Day Old Chick Supplier</a:t>
            </a:r>
          </a:p>
        </p:txBody>
      </p:sp>
      <p:sp>
        <p:nvSpPr>
          <p:cNvPr id="8" name="Oval 7"/>
          <p:cNvSpPr/>
          <p:nvPr/>
        </p:nvSpPr>
        <p:spPr>
          <a:xfrm>
            <a:off x="6181731" y="4007804"/>
            <a:ext cx="2610293" cy="1103223"/>
          </a:xfrm>
          <a:prstGeom prst="ellipse">
            <a:avLst/>
          </a:prstGeom>
          <a:solidFill>
            <a:srgbClr val="FECE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Sub-Distributor (e.g. Chemist, Agrovet</a:t>
            </a:r>
          </a:p>
        </p:txBody>
      </p:sp>
      <p:sp>
        <p:nvSpPr>
          <p:cNvPr id="9" name="Oval 8"/>
          <p:cNvSpPr/>
          <p:nvPr/>
        </p:nvSpPr>
        <p:spPr>
          <a:xfrm>
            <a:off x="6912528" y="2692167"/>
            <a:ext cx="2432807" cy="1161876"/>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Transporter</a:t>
            </a:r>
          </a:p>
        </p:txBody>
      </p:sp>
      <p:sp>
        <p:nvSpPr>
          <p:cNvPr id="11" name="Oval 10"/>
          <p:cNvSpPr/>
          <p:nvPr/>
        </p:nvSpPr>
        <p:spPr>
          <a:xfrm>
            <a:off x="3481431" y="1878435"/>
            <a:ext cx="1798043" cy="81373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Vaccine Supplier</a:t>
            </a:r>
          </a:p>
        </p:txBody>
      </p:sp>
      <p:sp>
        <p:nvSpPr>
          <p:cNvPr id="12" name="Oval 11"/>
          <p:cNvSpPr/>
          <p:nvPr/>
        </p:nvSpPr>
        <p:spPr>
          <a:xfrm>
            <a:off x="9390927" y="2101794"/>
            <a:ext cx="2220700" cy="147341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Drug Company (Importer/ Manufacturer)</a:t>
            </a:r>
          </a:p>
        </p:txBody>
      </p:sp>
      <p:sp>
        <p:nvSpPr>
          <p:cNvPr id="13" name="Oval 12"/>
          <p:cNvSpPr/>
          <p:nvPr/>
        </p:nvSpPr>
        <p:spPr>
          <a:xfrm>
            <a:off x="6550400" y="154149"/>
            <a:ext cx="2432807" cy="81373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MOALFI</a:t>
            </a:r>
          </a:p>
        </p:txBody>
      </p:sp>
      <p:sp>
        <p:nvSpPr>
          <p:cNvPr id="14" name="Oval 13"/>
          <p:cNvSpPr/>
          <p:nvPr/>
        </p:nvSpPr>
        <p:spPr>
          <a:xfrm>
            <a:off x="9328556" y="154148"/>
            <a:ext cx="2432807" cy="81373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Ministry of Health</a:t>
            </a:r>
          </a:p>
        </p:txBody>
      </p:sp>
      <p:sp>
        <p:nvSpPr>
          <p:cNvPr id="15" name="Oval 14"/>
          <p:cNvSpPr/>
          <p:nvPr/>
        </p:nvSpPr>
        <p:spPr>
          <a:xfrm>
            <a:off x="5589166" y="1352901"/>
            <a:ext cx="2432807" cy="81373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Regulator VMD/KVB/DVS</a:t>
            </a:r>
          </a:p>
        </p:txBody>
      </p:sp>
      <p:sp>
        <p:nvSpPr>
          <p:cNvPr id="16" name="Oval 15"/>
          <p:cNvSpPr/>
          <p:nvPr/>
        </p:nvSpPr>
        <p:spPr>
          <a:xfrm>
            <a:off x="678111" y="5519955"/>
            <a:ext cx="1284914" cy="81373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Market</a:t>
            </a:r>
          </a:p>
        </p:txBody>
      </p:sp>
      <p:sp>
        <p:nvSpPr>
          <p:cNvPr id="17" name="Oval 16"/>
          <p:cNvSpPr/>
          <p:nvPr/>
        </p:nvSpPr>
        <p:spPr>
          <a:xfrm>
            <a:off x="2246152" y="5519955"/>
            <a:ext cx="1411447" cy="81373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Brooker</a:t>
            </a:r>
          </a:p>
        </p:txBody>
      </p:sp>
      <p:sp>
        <p:nvSpPr>
          <p:cNvPr id="18" name="Oval 17"/>
          <p:cNvSpPr/>
          <p:nvPr/>
        </p:nvSpPr>
        <p:spPr>
          <a:xfrm>
            <a:off x="9532318" y="5173210"/>
            <a:ext cx="1857462" cy="1166770"/>
          </a:xfrm>
          <a:prstGeom prst="ellipse">
            <a:avLst/>
          </a:prstGeom>
          <a:solidFill>
            <a:srgbClr val="FECE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Private Technical Consultant</a:t>
            </a:r>
          </a:p>
        </p:txBody>
      </p:sp>
      <p:cxnSp>
        <p:nvCxnSpPr>
          <p:cNvPr id="20" name="Straight Arrow Connector 19"/>
          <p:cNvCxnSpPr>
            <a:stCxn id="13" idx="6"/>
            <a:endCxn id="14" idx="2"/>
          </p:cNvCxnSpPr>
          <p:nvPr/>
        </p:nvCxnSpPr>
        <p:spPr>
          <a:xfrm flipV="1">
            <a:off x="8983207" y="561014"/>
            <a:ext cx="345349"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3" idx="3"/>
            <a:endCxn id="15" idx="0"/>
          </p:cNvCxnSpPr>
          <p:nvPr/>
        </p:nvCxnSpPr>
        <p:spPr>
          <a:xfrm flipH="1">
            <a:off x="6805570" y="848713"/>
            <a:ext cx="101106" cy="504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279474" y="2344024"/>
            <a:ext cx="1659052" cy="763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690668" y="2709820"/>
            <a:ext cx="200114" cy="551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145824" y="2617365"/>
            <a:ext cx="73273" cy="3347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3"/>
            <a:endCxn id="7" idx="0"/>
          </p:cNvCxnSpPr>
          <p:nvPr/>
        </p:nvCxnSpPr>
        <p:spPr>
          <a:xfrm flipH="1">
            <a:off x="2368492" y="2572999"/>
            <a:ext cx="1376256" cy="1457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130480" y="2496074"/>
            <a:ext cx="2042107" cy="15159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9" idx="3"/>
          </p:cNvCxnSpPr>
          <p:nvPr/>
        </p:nvCxnSpPr>
        <p:spPr>
          <a:xfrm flipV="1">
            <a:off x="3597478" y="3683890"/>
            <a:ext cx="3671326" cy="1037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12" idx="2"/>
          </p:cNvCxnSpPr>
          <p:nvPr/>
        </p:nvCxnSpPr>
        <p:spPr>
          <a:xfrm>
            <a:off x="7404260" y="2128335"/>
            <a:ext cx="1986667" cy="710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11" idx="7"/>
          </p:cNvCxnSpPr>
          <p:nvPr/>
        </p:nvCxnSpPr>
        <p:spPr>
          <a:xfrm flipH="1">
            <a:off x="5016157" y="1790877"/>
            <a:ext cx="573010" cy="206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687736" y="2085803"/>
            <a:ext cx="364640" cy="1112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8" idx="1"/>
          </p:cNvCxnSpPr>
          <p:nvPr/>
        </p:nvCxnSpPr>
        <p:spPr>
          <a:xfrm>
            <a:off x="6390321" y="2166633"/>
            <a:ext cx="173679" cy="2002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8269775" y="3364446"/>
            <a:ext cx="1422948" cy="2457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6242499" y="3234554"/>
            <a:ext cx="663738" cy="259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8157712" y="3854043"/>
            <a:ext cx="671" cy="228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18" idx="2"/>
            <a:endCxn id="5" idx="6"/>
          </p:cNvCxnSpPr>
          <p:nvPr/>
        </p:nvCxnSpPr>
        <p:spPr>
          <a:xfrm flipH="1" flipV="1">
            <a:off x="6034435" y="5153859"/>
            <a:ext cx="3497883" cy="602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nector: Curved 84"/>
          <p:cNvCxnSpPr/>
          <p:nvPr/>
        </p:nvCxnSpPr>
        <p:spPr>
          <a:xfrm rot="5400000">
            <a:off x="4605403" y="5657414"/>
            <a:ext cx="307443" cy="867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Connector: Curved 96"/>
          <p:cNvCxnSpPr>
            <a:stCxn id="12" idx="4"/>
          </p:cNvCxnSpPr>
          <p:nvPr/>
        </p:nvCxnSpPr>
        <p:spPr>
          <a:xfrm rot="5400000">
            <a:off x="7288730" y="2198172"/>
            <a:ext cx="1835511" cy="458958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Connector: Curved 100"/>
          <p:cNvCxnSpPr>
            <a:stCxn id="6" idx="2"/>
          </p:cNvCxnSpPr>
          <p:nvPr/>
        </p:nvCxnSpPr>
        <p:spPr>
          <a:xfrm rot="10800000" flipV="1">
            <a:off x="3875715" y="3605168"/>
            <a:ext cx="584433" cy="242651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7482980" y="5111027"/>
            <a:ext cx="0" cy="585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Connector: Curved 104"/>
          <p:cNvCxnSpPr/>
          <p:nvPr/>
        </p:nvCxnSpPr>
        <p:spPr>
          <a:xfrm rot="5400000">
            <a:off x="7842867" y="4824230"/>
            <a:ext cx="2280681" cy="12700"/>
          </a:xfrm>
          <a:prstGeom prst="curvedConnector3">
            <a:avLst>
              <a:gd name="adj1" fmla="val 503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3481431" y="4949505"/>
            <a:ext cx="978716" cy="50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7" idx="3"/>
            <a:endCxn id="16" idx="0"/>
          </p:cNvCxnSpPr>
          <p:nvPr/>
        </p:nvCxnSpPr>
        <p:spPr>
          <a:xfrm flipH="1">
            <a:off x="1320568" y="5151520"/>
            <a:ext cx="187796" cy="36843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12" name="Straight Arrow Connector 111"/>
          <p:cNvCxnSpPr>
            <a:endCxn id="17" idx="0"/>
          </p:cNvCxnSpPr>
          <p:nvPr/>
        </p:nvCxnSpPr>
        <p:spPr>
          <a:xfrm>
            <a:off x="2809613" y="5283228"/>
            <a:ext cx="142263" cy="23672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14" name="Straight Arrow Connector 113"/>
          <p:cNvCxnSpPr>
            <a:endCxn id="16" idx="6"/>
          </p:cNvCxnSpPr>
          <p:nvPr/>
        </p:nvCxnSpPr>
        <p:spPr>
          <a:xfrm flipH="1" flipV="1">
            <a:off x="1963025" y="5926821"/>
            <a:ext cx="273786" cy="4410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16" name="Straight Arrow Connector 115"/>
          <p:cNvCxnSpPr/>
          <p:nvPr/>
        </p:nvCxnSpPr>
        <p:spPr>
          <a:xfrm flipH="1" flipV="1">
            <a:off x="3562651" y="6149130"/>
            <a:ext cx="178838" cy="11325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20" name="Straight Arrow Connector 119"/>
          <p:cNvCxnSpPr/>
          <p:nvPr/>
        </p:nvCxnSpPr>
        <p:spPr>
          <a:xfrm flipV="1">
            <a:off x="3307807" y="3805908"/>
            <a:ext cx="1253513" cy="45031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28" name="Straight Arrow Connector 127"/>
          <p:cNvCxnSpPr/>
          <p:nvPr/>
        </p:nvCxnSpPr>
        <p:spPr>
          <a:xfrm>
            <a:off x="3372374" y="5066950"/>
            <a:ext cx="640359" cy="903971"/>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29" name="Straight Arrow Connector 128"/>
          <p:cNvCxnSpPr>
            <a:endCxn id="4" idx="0"/>
          </p:cNvCxnSpPr>
          <p:nvPr/>
        </p:nvCxnSpPr>
        <p:spPr>
          <a:xfrm>
            <a:off x="5825787" y="3963436"/>
            <a:ext cx="717625" cy="173268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31" name="Straight Arrow Connector 130"/>
          <p:cNvCxnSpPr/>
          <p:nvPr/>
        </p:nvCxnSpPr>
        <p:spPr>
          <a:xfrm>
            <a:off x="7245292" y="5125312"/>
            <a:ext cx="0" cy="57081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36" name="Straight Arrow Connector 135"/>
          <p:cNvCxnSpPr/>
          <p:nvPr/>
        </p:nvCxnSpPr>
        <p:spPr>
          <a:xfrm>
            <a:off x="3481431" y="4437776"/>
            <a:ext cx="2700300"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45" name="Straight Arrow Connector 144"/>
          <p:cNvCxnSpPr/>
          <p:nvPr/>
        </p:nvCxnSpPr>
        <p:spPr>
          <a:xfrm>
            <a:off x="6004220" y="3873838"/>
            <a:ext cx="349135" cy="417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8" name="Oval 147"/>
          <p:cNvSpPr/>
          <p:nvPr/>
        </p:nvSpPr>
        <p:spPr>
          <a:xfrm>
            <a:off x="7978776" y="970376"/>
            <a:ext cx="1466619" cy="81373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Vaccine R&amp;D</a:t>
            </a:r>
          </a:p>
        </p:txBody>
      </p:sp>
      <p:sp>
        <p:nvSpPr>
          <p:cNvPr id="149" name="Oval 148"/>
          <p:cNvSpPr/>
          <p:nvPr/>
        </p:nvSpPr>
        <p:spPr>
          <a:xfrm>
            <a:off x="10113848" y="4186337"/>
            <a:ext cx="1822534" cy="81373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Informal distributors</a:t>
            </a:r>
          </a:p>
        </p:txBody>
      </p:sp>
      <p:sp>
        <p:nvSpPr>
          <p:cNvPr id="152" name="Oval 151"/>
          <p:cNvSpPr/>
          <p:nvPr/>
        </p:nvSpPr>
        <p:spPr>
          <a:xfrm>
            <a:off x="3321998" y="309386"/>
            <a:ext cx="2432807" cy="101636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International Organizations: OIE, FAO</a:t>
            </a:r>
          </a:p>
        </p:txBody>
      </p:sp>
      <p:cxnSp>
        <p:nvCxnSpPr>
          <p:cNvPr id="167" name="Straight Arrow Connector 166"/>
          <p:cNvCxnSpPr/>
          <p:nvPr/>
        </p:nvCxnSpPr>
        <p:spPr>
          <a:xfrm>
            <a:off x="9321091" y="1587724"/>
            <a:ext cx="518055" cy="658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endCxn id="148" idx="2"/>
          </p:cNvCxnSpPr>
          <p:nvPr/>
        </p:nvCxnSpPr>
        <p:spPr>
          <a:xfrm flipV="1">
            <a:off x="7748592" y="1377242"/>
            <a:ext cx="230184" cy="135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endCxn id="148" idx="1"/>
          </p:cNvCxnSpPr>
          <p:nvPr/>
        </p:nvCxnSpPr>
        <p:spPr>
          <a:xfrm>
            <a:off x="8021973" y="945468"/>
            <a:ext cx="171584" cy="144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a:endCxn id="13" idx="2"/>
          </p:cNvCxnSpPr>
          <p:nvPr/>
        </p:nvCxnSpPr>
        <p:spPr>
          <a:xfrm flipV="1">
            <a:off x="5755895" y="561015"/>
            <a:ext cx="794505" cy="229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flipH="1">
            <a:off x="8640887" y="4720904"/>
            <a:ext cx="1553832" cy="1166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a:stCxn id="8" idx="6"/>
            <a:endCxn id="149" idx="2"/>
          </p:cNvCxnSpPr>
          <p:nvPr/>
        </p:nvCxnSpPr>
        <p:spPr>
          <a:xfrm>
            <a:off x="8792024" y="4559416"/>
            <a:ext cx="1321824" cy="337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8" name="Connector: Curved 187"/>
          <p:cNvCxnSpPr>
            <a:stCxn id="6" idx="4"/>
            <a:endCxn id="149" idx="3"/>
          </p:cNvCxnSpPr>
          <p:nvPr/>
        </p:nvCxnSpPr>
        <p:spPr>
          <a:xfrm rot="16200000" flipH="1">
            <a:off x="7428459" y="1928608"/>
            <a:ext cx="868866" cy="5035720"/>
          </a:xfrm>
          <a:prstGeom prst="curvedConnector3">
            <a:avLst>
              <a:gd name="adj1" fmla="val 140026"/>
            </a:avLst>
          </a:prstGeom>
          <a:ln>
            <a:tailEnd type="triangle"/>
          </a:ln>
        </p:spPr>
        <p:style>
          <a:lnRef idx="1">
            <a:schemeClr val="accent1"/>
          </a:lnRef>
          <a:fillRef idx="0">
            <a:schemeClr val="accent1"/>
          </a:fillRef>
          <a:effectRef idx="0">
            <a:schemeClr val="accent1"/>
          </a:effectRef>
          <a:fontRef idx="minor">
            <a:schemeClr val="tx1"/>
          </a:fontRef>
        </p:style>
      </p:cxnSp>
      <p:sp>
        <p:nvSpPr>
          <p:cNvPr id="197" name="Oval 196"/>
          <p:cNvSpPr/>
          <p:nvPr/>
        </p:nvSpPr>
        <p:spPr>
          <a:xfrm>
            <a:off x="5687736" y="1639658"/>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99" name="Oval 198"/>
          <p:cNvSpPr/>
          <p:nvPr/>
        </p:nvSpPr>
        <p:spPr>
          <a:xfrm>
            <a:off x="4856512" y="2142725"/>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202" name="Oval 201"/>
          <p:cNvSpPr/>
          <p:nvPr/>
        </p:nvSpPr>
        <p:spPr>
          <a:xfrm>
            <a:off x="10412551" y="3266265"/>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207" name="Oval 206"/>
          <p:cNvSpPr/>
          <p:nvPr/>
        </p:nvSpPr>
        <p:spPr>
          <a:xfrm>
            <a:off x="4402581" y="5815472"/>
            <a:ext cx="2059346" cy="813732"/>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Small Farmer</a:t>
            </a:r>
          </a:p>
        </p:txBody>
      </p:sp>
      <p:sp>
        <p:nvSpPr>
          <p:cNvPr id="208" name="Oval 207"/>
          <p:cNvSpPr/>
          <p:nvPr/>
        </p:nvSpPr>
        <p:spPr>
          <a:xfrm>
            <a:off x="6593650" y="5830073"/>
            <a:ext cx="2027430" cy="813732"/>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Large Farmer</a:t>
            </a:r>
          </a:p>
        </p:txBody>
      </p:sp>
      <p:sp>
        <p:nvSpPr>
          <p:cNvPr id="209" name="Oval 208"/>
          <p:cNvSpPr/>
          <p:nvPr/>
        </p:nvSpPr>
        <p:spPr>
          <a:xfrm>
            <a:off x="5167422" y="5877677"/>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10" name="Oval 209"/>
          <p:cNvSpPr/>
          <p:nvPr/>
        </p:nvSpPr>
        <p:spPr>
          <a:xfrm>
            <a:off x="7336172" y="5914031"/>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211" name="Oval 210"/>
          <p:cNvSpPr/>
          <p:nvPr/>
        </p:nvSpPr>
        <p:spPr>
          <a:xfrm>
            <a:off x="11006375" y="5627195"/>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12" name="Oval 211"/>
          <p:cNvSpPr/>
          <p:nvPr/>
        </p:nvSpPr>
        <p:spPr>
          <a:xfrm>
            <a:off x="11489983" y="4387673"/>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13" name="Oval 212"/>
          <p:cNvSpPr/>
          <p:nvPr/>
        </p:nvSpPr>
        <p:spPr>
          <a:xfrm>
            <a:off x="8193557" y="4398882"/>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214" name="Oval 213"/>
          <p:cNvSpPr/>
          <p:nvPr/>
        </p:nvSpPr>
        <p:spPr>
          <a:xfrm>
            <a:off x="5664304" y="3350288"/>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215" name="Oval 214"/>
          <p:cNvSpPr/>
          <p:nvPr/>
        </p:nvSpPr>
        <p:spPr>
          <a:xfrm>
            <a:off x="8819722" y="3138825"/>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cxnSp>
        <p:nvCxnSpPr>
          <p:cNvPr id="225" name="Connector: Curved 224"/>
          <p:cNvCxnSpPr>
            <a:endCxn id="6" idx="7"/>
          </p:cNvCxnSpPr>
          <p:nvPr/>
        </p:nvCxnSpPr>
        <p:spPr>
          <a:xfrm rot="10800000" flipV="1">
            <a:off x="5970740" y="2496073"/>
            <a:ext cx="3561583" cy="82139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30" name="Oval 229"/>
          <p:cNvSpPr/>
          <p:nvPr/>
        </p:nvSpPr>
        <p:spPr>
          <a:xfrm>
            <a:off x="10566680" y="1049687"/>
            <a:ext cx="1466619" cy="81373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Exporter</a:t>
            </a:r>
          </a:p>
        </p:txBody>
      </p:sp>
      <p:cxnSp>
        <p:nvCxnSpPr>
          <p:cNvPr id="231" name="Straight Arrow Connector 230"/>
          <p:cNvCxnSpPr>
            <a:endCxn id="230" idx="3"/>
          </p:cNvCxnSpPr>
          <p:nvPr/>
        </p:nvCxnSpPr>
        <p:spPr>
          <a:xfrm flipV="1">
            <a:off x="10611673" y="1744251"/>
            <a:ext cx="169788" cy="348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a:stCxn id="15" idx="5"/>
          </p:cNvCxnSpPr>
          <p:nvPr/>
        </p:nvCxnSpPr>
        <p:spPr>
          <a:xfrm flipV="1">
            <a:off x="7665697" y="1649439"/>
            <a:ext cx="2987911" cy="398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2" name="Oval 241"/>
          <p:cNvSpPr/>
          <p:nvPr/>
        </p:nvSpPr>
        <p:spPr>
          <a:xfrm>
            <a:off x="8270101" y="404187"/>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243" name="Oval 242"/>
          <p:cNvSpPr/>
          <p:nvPr/>
        </p:nvSpPr>
        <p:spPr>
          <a:xfrm>
            <a:off x="5298639" y="688409"/>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44" name="Oval 243"/>
          <p:cNvSpPr/>
          <p:nvPr/>
        </p:nvSpPr>
        <p:spPr>
          <a:xfrm>
            <a:off x="9601239" y="433574"/>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45" name="Oval 244"/>
          <p:cNvSpPr/>
          <p:nvPr/>
        </p:nvSpPr>
        <p:spPr>
          <a:xfrm>
            <a:off x="8976857" y="1371838"/>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46" name="Oval 245"/>
          <p:cNvSpPr/>
          <p:nvPr/>
        </p:nvSpPr>
        <p:spPr>
          <a:xfrm>
            <a:off x="5620301" y="5126657"/>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47" name="Oval 246"/>
          <p:cNvSpPr/>
          <p:nvPr/>
        </p:nvSpPr>
        <p:spPr>
          <a:xfrm>
            <a:off x="11154438" y="1143608"/>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48" name="Oval 247"/>
          <p:cNvSpPr/>
          <p:nvPr/>
        </p:nvSpPr>
        <p:spPr>
          <a:xfrm>
            <a:off x="2125284" y="4163528"/>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cxnSp>
        <p:nvCxnSpPr>
          <p:cNvPr id="251" name="Straight Arrow Connector 250"/>
          <p:cNvCxnSpPr/>
          <p:nvPr/>
        </p:nvCxnSpPr>
        <p:spPr>
          <a:xfrm>
            <a:off x="5020209" y="4007804"/>
            <a:ext cx="67522" cy="700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p:cNvCxnSpPr/>
          <p:nvPr/>
        </p:nvCxnSpPr>
        <p:spPr>
          <a:xfrm flipH="1">
            <a:off x="5940414" y="4743053"/>
            <a:ext cx="300691" cy="205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77664" y="453817"/>
            <a:ext cx="3387497" cy="2771191"/>
            <a:chOff x="177664" y="453817"/>
            <a:chExt cx="3387497" cy="2771191"/>
          </a:xfrm>
        </p:grpSpPr>
        <p:cxnSp>
          <p:nvCxnSpPr>
            <p:cNvPr id="165" name="Straight Arrow Connector 164"/>
            <p:cNvCxnSpPr/>
            <p:nvPr/>
          </p:nvCxnSpPr>
          <p:spPr>
            <a:xfrm>
              <a:off x="317664" y="2872971"/>
              <a:ext cx="1076652" cy="136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77664" y="453817"/>
              <a:ext cx="3387497" cy="2771191"/>
              <a:chOff x="384496" y="1215818"/>
              <a:chExt cx="3387497" cy="2771191"/>
            </a:xfrm>
          </p:grpSpPr>
          <p:cxnSp>
            <p:nvCxnSpPr>
              <p:cNvPr id="141" name="Straight Arrow Connector 140"/>
              <p:cNvCxnSpPr/>
              <p:nvPr/>
            </p:nvCxnSpPr>
            <p:spPr>
              <a:xfrm>
                <a:off x="385894" y="1358779"/>
                <a:ext cx="4865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384496" y="1738705"/>
                <a:ext cx="486561"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43" name="TextBox 142"/>
              <p:cNvSpPr txBox="1"/>
              <p:nvPr/>
            </p:nvSpPr>
            <p:spPr>
              <a:xfrm>
                <a:off x="844236" y="1215818"/>
                <a:ext cx="2927757" cy="369332"/>
              </a:xfrm>
              <a:prstGeom prst="rect">
                <a:avLst/>
              </a:prstGeom>
              <a:noFill/>
            </p:spPr>
            <p:txBody>
              <a:bodyPr wrap="square" rtlCol="0">
                <a:spAutoFit/>
              </a:bodyPr>
              <a:lstStyle/>
              <a:p>
                <a:r>
                  <a:rPr lang="en-US" dirty="0"/>
                  <a:t>Vaccine movement</a:t>
                </a:r>
              </a:p>
            </p:txBody>
          </p:sp>
          <p:sp>
            <p:nvSpPr>
              <p:cNvPr id="144" name="TextBox 143"/>
              <p:cNvSpPr txBox="1"/>
              <p:nvPr/>
            </p:nvSpPr>
            <p:spPr>
              <a:xfrm>
                <a:off x="834731" y="1599452"/>
                <a:ext cx="2927757" cy="369332"/>
              </a:xfrm>
              <a:prstGeom prst="rect">
                <a:avLst/>
              </a:prstGeom>
              <a:noFill/>
            </p:spPr>
            <p:txBody>
              <a:bodyPr wrap="square" rtlCol="0">
                <a:spAutoFit/>
              </a:bodyPr>
              <a:lstStyle/>
              <a:p>
                <a:r>
                  <a:rPr lang="en-US" dirty="0"/>
                  <a:t>Live poultry movement</a:t>
                </a:r>
              </a:p>
            </p:txBody>
          </p:sp>
          <p:sp>
            <p:nvSpPr>
              <p:cNvPr id="153" name="Oval 152"/>
              <p:cNvSpPr/>
              <p:nvPr/>
            </p:nvSpPr>
            <p:spPr>
              <a:xfrm>
                <a:off x="531544" y="1968532"/>
                <a:ext cx="271976" cy="30019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154" name="TextBox 153"/>
              <p:cNvSpPr txBox="1"/>
              <p:nvPr/>
            </p:nvSpPr>
            <p:spPr>
              <a:xfrm>
                <a:off x="828108" y="2011367"/>
                <a:ext cx="2927757" cy="369332"/>
              </a:xfrm>
              <a:prstGeom prst="rect">
                <a:avLst/>
              </a:prstGeom>
              <a:noFill/>
            </p:spPr>
            <p:txBody>
              <a:bodyPr wrap="square" rtlCol="0">
                <a:spAutoFit/>
              </a:bodyPr>
              <a:lstStyle/>
              <a:p>
                <a:r>
                  <a:rPr lang="en-US" dirty="0"/>
                  <a:t>Regulators</a:t>
                </a:r>
              </a:p>
            </p:txBody>
          </p:sp>
          <p:sp>
            <p:nvSpPr>
              <p:cNvPr id="155" name="Oval 154"/>
              <p:cNvSpPr/>
              <p:nvPr/>
            </p:nvSpPr>
            <p:spPr>
              <a:xfrm>
                <a:off x="514978" y="2369407"/>
                <a:ext cx="271976" cy="30019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156" name="TextBox 155"/>
              <p:cNvSpPr txBox="1"/>
              <p:nvPr/>
            </p:nvSpPr>
            <p:spPr>
              <a:xfrm>
                <a:off x="821116" y="2384637"/>
                <a:ext cx="2927757" cy="369332"/>
              </a:xfrm>
              <a:prstGeom prst="rect">
                <a:avLst/>
              </a:prstGeom>
              <a:noFill/>
            </p:spPr>
            <p:txBody>
              <a:bodyPr wrap="square" rtlCol="0">
                <a:spAutoFit/>
              </a:bodyPr>
              <a:lstStyle/>
              <a:p>
                <a:r>
                  <a:rPr lang="en-US" dirty="0"/>
                  <a:t>Consumers</a:t>
                </a:r>
              </a:p>
            </p:txBody>
          </p:sp>
          <p:sp>
            <p:nvSpPr>
              <p:cNvPr id="159" name="Oval 158"/>
              <p:cNvSpPr/>
              <p:nvPr/>
            </p:nvSpPr>
            <p:spPr>
              <a:xfrm>
                <a:off x="480968" y="3269185"/>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62" name="Oval 161"/>
              <p:cNvSpPr/>
              <p:nvPr/>
            </p:nvSpPr>
            <p:spPr>
              <a:xfrm>
                <a:off x="897885" y="3280233"/>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63" name="Oval 162"/>
              <p:cNvSpPr/>
              <p:nvPr/>
            </p:nvSpPr>
            <p:spPr>
              <a:xfrm>
                <a:off x="1321013" y="3278180"/>
                <a:ext cx="293615" cy="254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66" name="TextBox 165"/>
              <p:cNvSpPr txBox="1"/>
              <p:nvPr/>
            </p:nvSpPr>
            <p:spPr>
              <a:xfrm>
                <a:off x="706906" y="3617677"/>
                <a:ext cx="2927757" cy="369332"/>
              </a:xfrm>
              <a:prstGeom prst="rect">
                <a:avLst/>
              </a:prstGeom>
              <a:noFill/>
            </p:spPr>
            <p:txBody>
              <a:bodyPr wrap="square" rtlCol="0">
                <a:spAutoFit/>
              </a:bodyPr>
              <a:lstStyle/>
              <a:p>
                <a:r>
                  <a:rPr lang="en-US" dirty="0"/>
                  <a:t>Power</a:t>
                </a:r>
              </a:p>
            </p:txBody>
          </p:sp>
          <p:sp>
            <p:nvSpPr>
              <p:cNvPr id="256" name="Oval 255"/>
              <p:cNvSpPr/>
              <p:nvPr/>
            </p:nvSpPr>
            <p:spPr>
              <a:xfrm>
                <a:off x="519333" y="2800486"/>
                <a:ext cx="271976" cy="300197"/>
              </a:xfrm>
              <a:prstGeom prst="ellipse">
                <a:avLst/>
              </a:prstGeom>
              <a:solidFill>
                <a:srgbClr val="FECE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257" name="TextBox 256"/>
              <p:cNvSpPr txBox="1"/>
              <p:nvPr/>
            </p:nvSpPr>
            <p:spPr>
              <a:xfrm>
                <a:off x="825471" y="2815716"/>
                <a:ext cx="2927757" cy="369332"/>
              </a:xfrm>
              <a:prstGeom prst="rect">
                <a:avLst/>
              </a:prstGeom>
              <a:noFill/>
            </p:spPr>
            <p:txBody>
              <a:bodyPr wrap="square" rtlCol="0">
                <a:spAutoFit/>
              </a:bodyPr>
              <a:lstStyle/>
              <a:p>
                <a:r>
                  <a:rPr lang="en-US" dirty="0"/>
                  <a:t>Extension workers</a:t>
                </a:r>
              </a:p>
            </p:txBody>
          </p:sp>
        </p:grpSp>
      </p:grpSp>
      <p:sp>
        <p:nvSpPr>
          <p:cNvPr id="10" name="TextBox 9"/>
          <p:cNvSpPr txBox="1"/>
          <p:nvPr/>
        </p:nvSpPr>
        <p:spPr>
          <a:xfrm>
            <a:off x="135630" y="42273"/>
            <a:ext cx="4324517" cy="369332"/>
          </a:xfrm>
          <a:prstGeom prst="rect">
            <a:avLst/>
          </a:prstGeom>
          <a:noFill/>
        </p:spPr>
        <p:txBody>
          <a:bodyPr wrap="square" rtlCol="0">
            <a:spAutoFit/>
          </a:bodyPr>
          <a:lstStyle/>
          <a:p>
            <a:r>
              <a:rPr lang="en-US" b="1" dirty="0">
                <a:solidFill>
                  <a:schemeClr val="accent1">
                    <a:lumMod val="75000"/>
                  </a:schemeClr>
                </a:solidFill>
              </a:rPr>
              <a:t>NCD Vaccine &amp; Poultry Value Chain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1A70E2ED-9021-A44C-BB57-C2107536BC12}"/>
              </a:ext>
            </a:extLst>
          </p:cNvPr>
          <p:cNvPicPr>
            <a:picLocks noChangeAspect="1"/>
          </p:cNvPicPr>
          <p:nvPr/>
        </p:nvPicPr>
        <p:blipFill rotWithShape="1">
          <a:blip r:embed="rId2"/>
          <a:srcRect t="7084" b="2917"/>
          <a:stretch/>
        </p:blipFill>
        <p:spPr>
          <a:xfrm>
            <a:off x="1381404" y="1"/>
            <a:ext cx="9841877" cy="6858000"/>
          </a:xfrm>
          <a:prstGeom prst="rect">
            <a:avLst/>
          </a:prstGeom>
        </p:spPr>
      </p:pic>
      <p:sp>
        <p:nvSpPr>
          <p:cNvPr id="2" name="Title 1">
            <a:extLst>
              <a:ext uri="{FF2B5EF4-FFF2-40B4-BE49-F238E27FC236}">
                <a16:creationId xmlns:a16="http://schemas.microsoft.com/office/drawing/2014/main" id="{7EA7FF5D-D886-4103-AECA-0469E9283EBE}"/>
              </a:ext>
            </a:extLst>
          </p:cNvPr>
          <p:cNvSpPr>
            <a:spLocks noGrp="1"/>
          </p:cNvSpPr>
          <p:nvPr>
            <p:ph type="title"/>
          </p:nvPr>
        </p:nvSpPr>
        <p:spPr>
          <a:xfrm>
            <a:off x="414338" y="365125"/>
            <a:ext cx="3957637" cy="1325563"/>
          </a:xfrm>
        </p:spPr>
        <p:txBody>
          <a:bodyPr>
            <a:normAutofit/>
          </a:bodyPr>
          <a:lstStyle/>
          <a:p>
            <a:r>
              <a:rPr lang="en-US" dirty="0"/>
              <a:t>Our Theory of Change</a:t>
            </a:r>
          </a:p>
        </p:txBody>
      </p:sp>
    </p:spTree>
    <p:extLst>
      <p:ext uri="{BB962C8B-B14F-4D97-AF65-F5344CB8AC3E}">
        <p14:creationId xmlns:p14="http://schemas.microsoft.com/office/powerpoint/2010/main" val="1389361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73AA1E-F096-5540-A565-ADDB43BB9B2F}" type="slidenum">
              <a:rPr lang="en-US" smtClean="0"/>
              <a:t>30</a:t>
            </a:fld>
            <a:endParaRPr lang="en-US" dirty="0"/>
          </a:p>
        </p:txBody>
      </p:sp>
      <p:pic>
        <p:nvPicPr>
          <p:cNvPr id="3" name="Picture 2"/>
          <p:cNvPicPr>
            <a:picLocks noChangeAspect="1"/>
          </p:cNvPicPr>
          <p:nvPr/>
        </p:nvPicPr>
        <p:blipFill rotWithShape="1">
          <a:blip r:embed="rId3"/>
          <a:srcRect l="938" r="5624"/>
          <a:stretch>
            <a:fillRect/>
          </a:stretch>
        </p:blipFill>
        <p:spPr>
          <a:xfrm>
            <a:off x="549275" y="0"/>
            <a:ext cx="11093450" cy="688541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2407"/>
          <a:stretch>
            <a:fillRect/>
          </a:stretch>
        </p:blipFill>
        <p:spPr>
          <a:xfrm>
            <a:off x="1260133" y="0"/>
            <a:ext cx="9671734" cy="6858000"/>
          </a:xfrm>
          <a:prstGeom prst="rect">
            <a:avLst/>
          </a:prstGeom>
        </p:spPr>
      </p:pic>
      <p:sp>
        <p:nvSpPr>
          <p:cNvPr id="6" name="Rectangle 5"/>
          <p:cNvSpPr/>
          <p:nvPr/>
        </p:nvSpPr>
        <p:spPr>
          <a:xfrm>
            <a:off x="7675990" y="436880"/>
            <a:ext cx="3085107" cy="5455919"/>
          </a:xfrm>
          <a:prstGeom prst="rect">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9"/>
          <p:cNvSpPr>
            <a:spLocks noGrp="1" noRot="1" noChangeAspect="1" noMove="1" noResize="1" noEditPoints="1" noAdjustHandles="1" noChangeArrowheads="1" noChangeShapeType="1" noTextEdit="1"/>
          </p:cNvSpPr>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1" y="640080"/>
            <a:ext cx="5291327" cy="1188720"/>
          </a:xfrm>
          <a:solidFill>
            <a:srgbClr val="FFFFFF"/>
          </a:solidFill>
          <a:ln>
            <a:solidFill>
              <a:srgbClr val="404040"/>
            </a:solidFill>
          </a:ln>
        </p:spPr>
        <p:txBody>
          <a:bodyPr vert="horz" lIns="182880" tIns="182880" rIns="182880" bIns="182880" rtlCol="0" anchor="ctr">
            <a:normAutofit fontScale="90000"/>
          </a:bodyPr>
          <a:lstStyle/>
          <a:p>
            <a:r>
              <a:rPr lang="en-US" dirty="0">
                <a:solidFill>
                  <a:srgbClr val="262626"/>
                </a:solidFill>
              </a:rPr>
              <a:t>Why WE use </a:t>
            </a:r>
            <a:br>
              <a:rPr lang="en-US" dirty="0">
                <a:solidFill>
                  <a:srgbClr val="262626"/>
                </a:solidFill>
              </a:rPr>
            </a:br>
            <a:r>
              <a:rPr lang="en-US" dirty="0">
                <a:solidFill>
                  <a:srgbClr val="262626"/>
                </a:solidFill>
              </a:rPr>
              <a:t>Outcome Mapping?</a:t>
            </a:r>
          </a:p>
        </p:txBody>
      </p:sp>
      <p:sp>
        <p:nvSpPr>
          <p:cNvPr id="4" name="Content Placeholder 3"/>
          <p:cNvSpPr>
            <a:spLocks noGrp="1"/>
          </p:cNvSpPr>
          <p:nvPr>
            <p:ph sz="half" idx="2"/>
          </p:nvPr>
        </p:nvSpPr>
        <p:spPr>
          <a:xfrm>
            <a:off x="804671" y="1943100"/>
            <a:ext cx="5291327" cy="4914900"/>
          </a:xfrm>
        </p:spPr>
        <p:txBody>
          <a:bodyPr vert="horz" lIns="91440" tIns="45720" rIns="91440" bIns="45720" rtlCol="0">
            <a:noAutofit/>
          </a:bodyPr>
          <a:lstStyle/>
          <a:p>
            <a:pPr>
              <a:lnSpc>
                <a:spcPct val="114000"/>
              </a:lnSpc>
              <a:spcBef>
                <a:spcPts val="0"/>
              </a:spcBef>
              <a:spcAft>
                <a:spcPts val="1000"/>
              </a:spcAft>
              <a:buClr>
                <a:schemeClr val="tx2"/>
              </a:buClr>
            </a:pPr>
            <a:r>
              <a:rPr lang="en-US" sz="1800" dirty="0">
                <a:solidFill>
                  <a:schemeClr val="tx2"/>
                </a:solidFill>
              </a:rPr>
              <a:t>Outcome Mapping (OM) is a structured participatory tool that uses a bottom-up collaborative process to engage all Spillover Ecosystem stakeholders (both traditional and non-traditional)</a:t>
            </a:r>
          </a:p>
          <a:p>
            <a:pPr>
              <a:lnSpc>
                <a:spcPct val="114000"/>
              </a:lnSpc>
              <a:spcBef>
                <a:spcPts val="0"/>
              </a:spcBef>
              <a:spcAft>
                <a:spcPts val="1000"/>
              </a:spcAft>
              <a:buClr>
                <a:schemeClr val="tx2"/>
              </a:buClr>
            </a:pPr>
            <a:r>
              <a:rPr lang="en-US" sz="1800" dirty="0">
                <a:solidFill>
                  <a:schemeClr val="tx2"/>
                </a:solidFill>
              </a:rPr>
              <a:t>Through the OM process, stakeholders will map their outcomes and work to identify, design and implement interventions to address spillover.</a:t>
            </a:r>
          </a:p>
          <a:p>
            <a:pPr>
              <a:lnSpc>
                <a:spcPct val="114000"/>
              </a:lnSpc>
              <a:spcBef>
                <a:spcPts val="0"/>
              </a:spcBef>
              <a:spcAft>
                <a:spcPts val="1000"/>
              </a:spcAft>
              <a:buClr>
                <a:schemeClr val="tx2"/>
              </a:buClr>
            </a:pPr>
            <a:r>
              <a:rPr lang="en-US" sz="1800" dirty="0">
                <a:solidFill>
                  <a:schemeClr val="tx2"/>
                </a:solidFill>
              </a:rPr>
              <a:t>The OM process focuses on effecting </a:t>
            </a:r>
            <a:r>
              <a:rPr lang="en-US" sz="1800" b="1" dirty="0">
                <a:solidFill>
                  <a:schemeClr val="tx2"/>
                </a:solidFill>
              </a:rPr>
              <a:t>changes in behavior, relationships, actions, and activities </a:t>
            </a:r>
            <a:r>
              <a:rPr lang="en-US" sz="1800" dirty="0">
                <a:solidFill>
                  <a:schemeClr val="tx2"/>
                </a:solidFill>
              </a:rPr>
              <a:t>in the people, groups, and organizations that will lead to stopping spillover.</a:t>
            </a:r>
          </a:p>
          <a:p>
            <a:pPr>
              <a:lnSpc>
                <a:spcPct val="114000"/>
              </a:lnSpc>
              <a:spcBef>
                <a:spcPts val="0"/>
              </a:spcBef>
              <a:spcAft>
                <a:spcPts val="1000"/>
              </a:spcAft>
              <a:buClr>
                <a:schemeClr val="tx2"/>
              </a:buClr>
            </a:pPr>
            <a:r>
              <a:rPr lang="en-US" sz="1800" dirty="0">
                <a:solidFill>
                  <a:schemeClr val="tx2"/>
                </a:solidFill>
              </a:rPr>
              <a:t>Allows stakeholders to MAP their expected </a:t>
            </a:r>
            <a:r>
              <a:rPr lang="en-US" sz="1800" b="1" dirty="0">
                <a:solidFill>
                  <a:schemeClr val="tx2"/>
                </a:solidFill>
              </a:rPr>
              <a:t>OUTCOMES</a:t>
            </a:r>
          </a:p>
        </p:txBody>
      </p:sp>
      <p:sp>
        <p:nvSpPr>
          <p:cNvPr id="21" name="Rectangle 11"/>
          <p:cNvSpPr>
            <a:spLocks noGrp="1" noRot="1" noChangeAspect="1" noMove="1" noResize="1" noEditPoints="1" noAdjustHandles="1" noChangeArrowheads="1" noChangeShapeType="1" noTextEdit="1"/>
          </p:cNvSpPr>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3"/>
          <p:cNvSpPr>
            <a:spLocks noGrp="1" noRot="1" noChangeAspect="1" noMove="1" noResize="1" noEditPoints="1" noAdjustHandles="1" noChangeArrowheads="1" noChangeShapeType="1" noTextEdit="1"/>
          </p:cNvSpPr>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sz="half" idx="1"/>
          </p:nvPr>
        </p:nvPicPr>
        <p:blipFill rotWithShape="1">
          <a:blip r:embed="rId2"/>
          <a:srcRect l="9382" r="13509" b="2"/>
          <a:stretch>
            <a:fillRect/>
          </a:stretch>
        </p:blipFill>
        <p:spPr>
          <a:xfrm>
            <a:off x="7865364" y="1641545"/>
            <a:ext cx="3355848" cy="325824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165" y="996575"/>
            <a:ext cx="5240390" cy="584776"/>
          </a:xfrm>
        </p:spPr>
        <p:txBody>
          <a:bodyPr vert="horz" lIns="91440" tIns="45720" rIns="91440" bIns="45720" rtlCol="0" anchor="ctr">
            <a:normAutofit fontScale="90000"/>
          </a:bodyPr>
          <a:lstStyle/>
          <a:p>
            <a:pPr>
              <a:lnSpc>
                <a:spcPct val="114000"/>
              </a:lnSpc>
              <a:spcBef>
                <a:spcPts val="600"/>
              </a:spcBef>
              <a:spcAft>
                <a:spcPts val="600"/>
              </a:spcAft>
            </a:pPr>
            <a:r>
              <a:rPr lang="en-US" dirty="0"/>
              <a:t>OM is about:</a:t>
            </a:r>
          </a:p>
        </p:txBody>
      </p:sp>
      <p:sp>
        <p:nvSpPr>
          <p:cNvPr id="4" name="Content Placeholder 3"/>
          <p:cNvSpPr>
            <a:spLocks noGrp="1"/>
          </p:cNvSpPr>
          <p:nvPr>
            <p:ph sz="half" idx="2"/>
          </p:nvPr>
        </p:nvSpPr>
        <p:spPr>
          <a:xfrm>
            <a:off x="590720" y="1684259"/>
            <a:ext cx="5505281" cy="5173741"/>
          </a:xfrm>
        </p:spPr>
        <p:txBody>
          <a:bodyPr vert="horz" lIns="91440" tIns="45720" rIns="91440" bIns="45720" rtlCol="0" anchor="ctr">
            <a:noAutofit/>
          </a:bodyPr>
          <a:lstStyle/>
          <a:p>
            <a:pPr>
              <a:lnSpc>
                <a:spcPct val="114000"/>
              </a:lnSpc>
              <a:spcBef>
                <a:spcPts val="0"/>
              </a:spcBef>
              <a:spcAft>
                <a:spcPts val="600"/>
              </a:spcAft>
            </a:pPr>
            <a:r>
              <a:rPr lang="en-US" sz="1600" b="1" dirty="0"/>
              <a:t>Listening to local actors </a:t>
            </a:r>
            <a:r>
              <a:rPr lang="en-US" sz="1600" dirty="0"/>
              <a:t>and allowing them to define their role: communities, civil society, the private sector, academia, and ministries.</a:t>
            </a:r>
          </a:p>
          <a:p>
            <a:pPr>
              <a:lnSpc>
                <a:spcPct val="114000"/>
              </a:lnSpc>
              <a:spcBef>
                <a:spcPts val="0"/>
              </a:spcBef>
              <a:spcAft>
                <a:spcPts val="600"/>
              </a:spcAft>
            </a:pPr>
            <a:r>
              <a:rPr lang="en-US" sz="1600" b="1" dirty="0"/>
              <a:t>Understand Local Systems. </a:t>
            </a:r>
            <a:r>
              <a:rPr lang="en-US" sz="1600" dirty="0"/>
              <a:t>Identify key local actors, understand relationships and interdependencies, and support local actors in developing and leading their own development solutions/interventions that positively transform systems.</a:t>
            </a:r>
          </a:p>
          <a:p>
            <a:pPr>
              <a:lnSpc>
                <a:spcPct val="114000"/>
              </a:lnSpc>
              <a:spcBef>
                <a:spcPts val="0"/>
              </a:spcBef>
              <a:spcAft>
                <a:spcPts val="600"/>
              </a:spcAft>
            </a:pPr>
            <a:r>
              <a:rPr lang="en-US" sz="1600" b="1" dirty="0"/>
              <a:t>Build networks and relationships </a:t>
            </a:r>
            <a:r>
              <a:rPr lang="en-US" sz="1600" dirty="0"/>
              <a:t>between local actors that lead to enduring positive systemic change and sustainability.</a:t>
            </a:r>
          </a:p>
          <a:p>
            <a:pPr>
              <a:lnSpc>
                <a:spcPct val="114000"/>
              </a:lnSpc>
              <a:spcBef>
                <a:spcPts val="0"/>
              </a:spcBef>
              <a:spcAft>
                <a:spcPts val="600"/>
              </a:spcAft>
            </a:pPr>
            <a:r>
              <a:rPr lang="en-US" sz="1600" b="1" dirty="0"/>
              <a:t>Support Local Leadership. </a:t>
            </a:r>
            <a:r>
              <a:rPr lang="en-US" sz="1600" dirty="0"/>
              <a:t>Shift priority-setting, decision-making, leadership, and power to local actors.  Support local actors in identifying, achieving, and measuring their own priorities.</a:t>
            </a:r>
          </a:p>
          <a:p>
            <a:pPr>
              <a:lnSpc>
                <a:spcPct val="114000"/>
              </a:lnSpc>
              <a:spcBef>
                <a:spcPts val="0"/>
              </a:spcBef>
              <a:spcAft>
                <a:spcPts val="600"/>
              </a:spcAft>
            </a:pPr>
            <a:r>
              <a:rPr lang="en-US" sz="1600" b="1" dirty="0"/>
              <a:t>Measure what matters to local actors </a:t>
            </a:r>
            <a:r>
              <a:rPr lang="en-US" sz="1600" dirty="0"/>
              <a:t>- and measure whether and how locally led collaboration results in systemic change, and behavior change, including unexpected outcomes.</a:t>
            </a:r>
          </a:p>
        </p:txBody>
      </p:sp>
      <p:pic>
        <p:nvPicPr>
          <p:cNvPr id="5" name="Content Placeholder 4" descr="A group of people sitting around a table&#10;&#10;Description automatically generated"/>
          <p:cNvPicPr>
            <a:picLocks noGrp="1" noChangeAspect="1"/>
          </p:cNvPicPr>
          <p:nvPr>
            <p:ph sz="half" idx="1"/>
          </p:nvPr>
        </p:nvPicPr>
        <p:blipFill rotWithShape="1">
          <a:blip r:embed="rId2"/>
          <a:srcRect l="17989" r="2" b="2"/>
          <a:stretch>
            <a:fillRect/>
          </a:stretch>
        </p:blipFill>
        <p:spPr>
          <a:xfrm>
            <a:off x="6582777" y="996576"/>
            <a:ext cx="5018503" cy="4864848"/>
          </a:xfrm>
          <a:prstGeom prst="rect">
            <a:avLst/>
          </a:prstGeom>
        </p:spPr>
      </p:pic>
      <p:sp>
        <p:nvSpPr>
          <p:cNvPr id="6" name="TextBox 5"/>
          <p:cNvSpPr txBox="1"/>
          <p:nvPr/>
        </p:nvSpPr>
        <p:spPr>
          <a:xfrm flipH="1">
            <a:off x="836466" y="370447"/>
            <a:ext cx="5013788" cy="523220"/>
          </a:xfrm>
          <a:prstGeom prst="rect">
            <a:avLst/>
          </a:prstGeom>
          <a:noFill/>
        </p:spPr>
        <p:txBody>
          <a:bodyPr wrap="square" rtlCol="0">
            <a:spAutoFit/>
          </a:bodyPr>
          <a:lstStyle/>
          <a:p>
            <a:pPr algn="ctr"/>
            <a:r>
              <a:rPr lang="en-US" sz="2800" b="1" dirty="0"/>
              <a:t>Systems in a Room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a:spLocks noGrp="1" noRot="1" noChangeAspect="1" noMove="1" noResize="1" noEditPoints="1" noAdjustHandles="1" noChangeArrowheads="1" noChangeShapeType="1" noTextEdit="1"/>
          </p:cNvSpPr>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Grp="1" noRot="1" noChangeAspect="1" noMove="1" noResize="1" noEditPoints="1" noAdjustHandles="1" noChangeArrowheads="1" noChangeShapeType="1" noTextEdit="1"/>
          </p:cNvSpPr>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dirty="0">
                <a:solidFill>
                  <a:srgbClr val="FFFFFF"/>
                </a:solidFill>
              </a:rPr>
              <a:t>Outcome mapping approach</a:t>
            </a:r>
          </a:p>
        </p:txBody>
      </p:sp>
      <p:sp>
        <p:nvSpPr>
          <p:cNvPr id="3" name="Content Placeholder 2"/>
          <p:cNvSpPr>
            <a:spLocks noGrp="1"/>
          </p:cNvSpPr>
          <p:nvPr>
            <p:ph idx="1"/>
          </p:nvPr>
        </p:nvSpPr>
        <p:spPr>
          <a:xfrm>
            <a:off x="5232806" y="568325"/>
            <a:ext cx="6623914" cy="5721350"/>
          </a:xfrm>
        </p:spPr>
        <p:txBody>
          <a:bodyPr anchor="ctr">
            <a:noAutofit/>
          </a:bodyPr>
          <a:lstStyle/>
          <a:p>
            <a:pPr>
              <a:lnSpc>
                <a:spcPct val="114000"/>
              </a:lnSpc>
              <a:spcBef>
                <a:spcPts val="600"/>
              </a:spcBef>
              <a:spcAft>
                <a:spcPts val="600"/>
              </a:spcAft>
            </a:pPr>
            <a:r>
              <a:rPr lang="en-US" sz="1800" dirty="0">
                <a:ea typeface="Times New Roman" panose="02020603050405020304" pitchFamily="18" charset="0"/>
              </a:rPr>
              <a:t>I</a:t>
            </a:r>
            <a:r>
              <a:rPr lang="en-US" sz="1800" dirty="0">
                <a:effectLst/>
                <a:ea typeface="Times New Roman" panose="02020603050405020304" pitchFamily="18" charset="0"/>
              </a:rPr>
              <a:t>dentify and systematically engage critical multisectoral partners to achieve the project vision. </a:t>
            </a:r>
          </a:p>
          <a:p>
            <a:pPr>
              <a:lnSpc>
                <a:spcPct val="114000"/>
              </a:lnSpc>
              <a:spcBef>
                <a:spcPts val="600"/>
              </a:spcBef>
              <a:spcAft>
                <a:spcPts val="600"/>
              </a:spcAft>
            </a:pPr>
            <a:r>
              <a:rPr lang="en-US" sz="1800" dirty="0">
                <a:ea typeface="Times New Roman" panose="02020603050405020304" pitchFamily="18" charset="0"/>
              </a:rPr>
              <a:t>Use a </a:t>
            </a:r>
            <a:r>
              <a:rPr lang="en-US" sz="1800" dirty="0">
                <a:effectLst/>
                <a:ea typeface="Times New Roman" panose="02020603050405020304" pitchFamily="18" charset="0"/>
              </a:rPr>
              <a:t>process of analyzing current limitations (social, political, and cultural norms), challenges (barriers to partner support) and opportunities (both systemic and programmatic). </a:t>
            </a:r>
          </a:p>
          <a:p>
            <a:pPr>
              <a:lnSpc>
                <a:spcPct val="114000"/>
              </a:lnSpc>
              <a:spcBef>
                <a:spcPts val="600"/>
              </a:spcBef>
              <a:spcAft>
                <a:spcPts val="600"/>
              </a:spcAft>
            </a:pPr>
            <a:r>
              <a:rPr lang="en-US" sz="1800" dirty="0">
                <a:ea typeface="Times New Roman" panose="02020603050405020304" pitchFamily="18" charset="0"/>
              </a:rPr>
              <a:t>C</a:t>
            </a:r>
            <a:r>
              <a:rPr lang="en-US" sz="1800" dirty="0">
                <a:effectLst/>
                <a:ea typeface="Times New Roman" panose="02020603050405020304" pitchFamily="18" charset="0"/>
              </a:rPr>
              <a:t>reate an enabling environment and a change in the surrounding systems for ensuring women engage, participate, benefit and can influence the VVC. </a:t>
            </a:r>
          </a:p>
          <a:p>
            <a:pPr>
              <a:lnSpc>
                <a:spcPct val="114000"/>
              </a:lnSpc>
              <a:spcBef>
                <a:spcPts val="600"/>
              </a:spcBef>
              <a:spcAft>
                <a:spcPts val="600"/>
              </a:spcAft>
            </a:pPr>
            <a:r>
              <a:rPr lang="en-US" sz="1800" dirty="0">
                <a:ea typeface="Times New Roman" panose="02020603050405020304" pitchFamily="18" charset="0"/>
              </a:rPr>
              <a:t>E</a:t>
            </a:r>
            <a:r>
              <a:rPr lang="en-US" sz="1800" dirty="0">
                <a:effectLst/>
                <a:ea typeface="Times New Roman" panose="02020603050405020304" pitchFamily="18" charset="0"/>
              </a:rPr>
              <a:t>stablish sustainable networks and partnerships between vaccine end users, deliverers and distributors that go beyond the project life.</a:t>
            </a:r>
          </a:p>
          <a:p>
            <a:pPr>
              <a:lnSpc>
                <a:spcPct val="114000"/>
              </a:lnSpc>
              <a:spcBef>
                <a:spcPts val="600"/>
              </a:spcBef>
              <a:spcAft>
                <a:spcPts val="600"/>
              </a:spcAft>
            </a:pPr>
            <a:r>
              <a:rPr lang="en-US" sz="1800" dirty="0">
                <a:ea typeface="Times New Roman" panose="02020603050405020304" pitchFamily="18" charset="0"/>
              </a:rPr>
              <a:t>E</a:t>
            </a:r>
            <a:r>
              <a:rPr lang="en-US" sz="1800" dirty="0">
                <a:effectLst/>
                <a:ea typeface="Times New Roman" panose="02020603050405020304" pitchFamily="18" charset="0"/>
              </a:rPr>
              <a:t>ngage regulators and policy makers to examine regulatory mechanisms that can create gender sensitive vaccine delivery systems. </a:t>
            </a:r>
            <a:endParaRPr lang="en-US" sz="1800" dirty="0">
              <a:ea typeface="Times New Roman" panose="02020603050405020304" pitchFamily="18" charset="0"/>
            </a:endParaRPr>
          </a:p>
          <a:p>
            <a:pPr>
              <a:lnSpc>
                <a:spcPct val="114000"/>
              </a:lnSpc>
              <a:spcBef>
                <a:spcPts val="600"/>
              </a:spcBef>
              <a:spcAft>
                <a:spcPts val="600"/>
              </a:spcAft>
            </a:pPr>
            <a:r>
              <a:rPr lang="en-US" sz="1800" dirty="0">
                <a:effectLst/>
                <a:ea typeface="Times New Roman" panose="02020603050405020304" pitchFamily="18" charset="0"/>
              </a:rPr>
              <a:t>Create opportunities for effective and efficient vaccine distribution chains.</a:t>
            </a:r>
            <a:r>
              <a:rPr lang="en-US" sz="1800" dirty="0">
                <a:effectLst/>
                <a:ea typeface="Calibri" panose="020F0502020204030204" pitchFamily="34" charset="0"/>
              </a:rPr>
              <a:t> </a:t>
            </a:r>
            <a:endParaRPr lang="en-US" sz="1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73AA1E-F096-5540-A565-ADDB43BB9B2F}" type="slidenum">
              <a:rPr lang="en-US" smtClean="0"/>
              <a:t>35</a:t>
            </a:fld>
            <a:endParaRPr lang="en-US" dirty="0"/>
          </a:p>
        </p:txBody>
      </p:sp>
      <p:graphicFrame>
        <p:nvGraphicFramePr>
          <p:cNvPr id="3" name="Table 3"/>
          <p:cNvGraphicFramePr>
            <a:graphicFrameLocks noGrp="1"/>
          </p:cNvGraphicFramePr>
          <p:nvPr/>
        </p:nvGraphicFramePr>
        <p:xfrm>
          <a:off x="0" y="-1"/>
          <a:ext cx="12192000" cy="6858001"/>
        </p:xfrm>
        <a:graphic>
          <a:graphicData uri="http://schemas.openxmlformats.org/drawingml/2006/table">
            <a:tbl>
              <a:tblPr firstRow="1" bandRow="1">
                <a:tableStyleId>{5C22544A-7EE6-4342-B048-85BDC9FD1C3A}</a:tableStyleId>
              </a:tblPr>
              <a:tblGrid>
                <a:gridCol w="2784073">
                  <a:extLst>
                    <a:ext uri="{9D8B030D-6E8A-4147-A177-3AD203B41FA5}">
                      <a16:colId xmlns:a16="http://schemas.microsoft.com/office/drawing/2014/main" val="20000"/>
                    </a:ext>
                  </a:extLst>
                </a:gridCol>
                <a:gridCol w="2849473">
                  <a:extLst>
                    <a:ext uri="{9D8B030D-6E8A-4147-A177-3AD203B41FA5}">
                      <a16:colId xmlns:a16="http://schemas.microsoft.com/office/drawing/2014/main" val="20001"/>
                    </a:ext>
                  </a:extLst>
                </a:gridCol>
                <a:gridCol w="6558454">
                  <a:extLst>
                    <a:ext uri="{9D8B030D-6E8A-4147-A177-3AD203B41FA5}">
                      <a16:colId xmlns:a16="http://schemas.microsoft.com/office/drawing/2014/main" val="20002"/>
                    </a:ext>
                  </a:extLst>
                </a:gridCol>
              </a:tblGrid>
              <a:tr h="368215">
                <a:tc>
                  <a:txBody>
                    <a:bodyPr/>
                    <a:lstStyle/>
                    <a:p>
                      <a:r>
                        <a:rPr lang="en-US" sz="1800" dirty="0"/>
                        <a:t>Critical Partner</a:t>
                      </a:r>
                    </a:p>
                  </a:txBody>
                  <a:tcPr/>
                </a:tc>
                <a:tc>
                  <a:txBody>
                    <a:bodyPr/>
                    <a:lstStyle/>
                    <a:p>
                      <a:r>
                        <a:rPr lang="en-US" sz="1800" dirty="0"/>
                        <a:t>Their role</a:t>
                      </a:r>
                    </a:p>
                  </a:txBody>
                  <a:tcPr/>
                </a:tc>
                <a:tc>
                  <a:txBody>
                    <a:bodyPr/>
                    <a:lstStyle/>
                    <a:p>
                      <a:r>
                        <a:rPr lang="en-US" sz="1800" dirty="0"/>
                        <a:t>Example of Outcome</a:t>
                      </a:r>
                    </a:p>
                  </a:txBody>
                  <a:tcPr/>
                </a:tc>
                <a:extLst>
                  <a:ext uri="{0D108BD9-81ED-4DB2-BD59-A6C34878D82A}">
                    <a16:rowId xmlns:a16="http://schemas.microsoft.com/office/drawing/2014/main" val="10000"/>
                  </a:ext>
                </a:extLst>
              </a:tr>
              <a:tr h="1135329">
                <a:tc>
                  <a:txBody>
                    <a:bodyPr/>
                    <a:lstStyle/>
                    <a:p>
                      <a:r>
                        <a:rPr lang="en-US" sz="1800" dirty="0">
                          <a:latin typeface="+mn-lt"/>
                        </a:rPr>
                        <a:t>Women </a:t>
                      </a:r>
                    </a:p>
                  </a:txBody>
                  <a:tcPr/>
                </a:tc>
                <a:tc>
                  <a:txBody>
                    <a:bodyPr/>
                    <a:lstStyle/>
                    <a:p>
                      <a:r>
                        <a:rPr lang="en-US" sz="1700" dirty="0">
                          <a:latin typeface="+mn-lt"/>
                        </a:rPr>
                        <a:t>Small holder farmers and female actors along the VVC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700" kern="1200" dirty="0">
                          <a:solidFill>
                            <a:schemeClr val="dk1"/>
                          </a:solidFill>
                          <a:effectLst/>
                          <a:latin typeface="+mn-lt"/>
                          <a:ea typeface="+mn-ea"/>
                          <a:cs typeface="+mn-cs"/>
                        </a:rPr>
                        <a:t>Women have agency and can make decisions, take action to improve their livelihood, and create networks that influence legal governance and institutions. Knowledge and skills on vaccines are continuously strengthened.</a:t>
                      </a:r>
                    </a:p>
                  </a:txBody>
                  <a:tcPr/>
                </a:tc>
                <a:extLst>
                  <a:ext uri="{0D108BD9-81ED-4DB2-BD59-A6C34878D82A}">
                    <a16:rowId xmlns:a16="http://schemas.microsoft.com/office/drawing/2014/main" val="10001"/>
                  </a:ext>
                </a:extLst>
              </a:tr>
              <a:tr h="1196698">
                <a:tc>
                  <a:txBody>
                    <a:bodyPr/>
                    <a:lstStyle/>
                    <a:p>
                      <a:r>
                        <a:rPr lang="en-US" sz="1800" dirty="0">
                          <a:latin typeface="+mn-lt"/>
                        </a:rPr>
                        <a:t>Men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700" kern="1200" dirty="0">
                          <a:solidFill>
                            <a:schemeClr val="dk1"/>
                          </a:solidFill>
                          <a:effectLst/>
                          <a:latin typeface="+mn-lt"/>
                          <a:ea typeface="+mn-ea"/>
                          <a:cs typeface="+mn-cs"/>
                        </a:rPr>
                        <a:t>These are the husbands, heads of households community leaders, men along the VVC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700" kern="1200" dirty="0">
                          <a:solidFill>
                            <a:schemeClr val="dk1"/>
                          </a:solidFill>
                          <a:effectLst/>
                          <a:latin typeface="+mn-lt"/>
                          <a:ea typeface="+mn-ea"/>
                          <a:cs typeface="+mn-cs"/>
                        </a:rPr>
                        <a:t>Men continuously and increasingly support women’s participation and engagement and systems for women to effectively engage and benefit from VVC.</a:t>
                      </a:r>
                    </a:p>
                  </a:txBody>
                  <a:tcPr/>
                </a:tc>
                <a:extLst>
                  <a:ext uri="{0D108BD9-81ED-4DB2-BD59-A6C34878D82A}">
                    <a16:rowId xmlns:a16="http://schemas.microsoft.com/office/drawing/2014/main" val="10002"/>
                  </a:ext>
                </a:extLst>
              </a:tr>
              <a:tr h="644376">
                <a:tc>
                  <a:txBody>
                    <a:bodyPr/>
                    <a:lstStyle/>
                    <a:p>
                      <a:r>
                        <a:rPr lang="en-US" sz="1800" dirty="0">
                          <a:latin typeface="+mn-lt"/>
                        </a:rPr>
                        <a:t>Government</a:t>
                      </a:r>
                    </a:p>
                  </a:txBody>
                  <a:tcPr/>
                </a:tc>
                <a:tc>
                  <a:txBody>
                    <a:bodyPr/>
                    <a:lstStyle/>
                    <a:p>
                      <a:r>
                        <a:rPr lang="en-US" sz="1700" kern="1200" dirty="0">
                          <a:solidFill>
                            <a:schemeClr val="dk1"/>
                          </a:solidFill>
                          <a:effectLst/>
                          <a:latin typeface="+mn-lt"/>
                          <a:ea typeface="+mn-ea"/>
                          <a:cs typeface="+mn-cs"/>
                        </a:rPr>
                        <a:t>Policy makers and regulators of vaccines </a:t>
                      </a:r>
                      <a:endParaRPr lang="en-US" sz="1700" dirty="0">
                        <a:latin typeface="+mn-lt"/>
                      </a:endParaRPr>
                    </a:p>
                  </a:txBody>
                  <a:tcPr/>
                </a:tc>
                <a:tc>
                  <a:txBody>
                    <a:bodyPr/>
                    <a:lstStyle/>
                    <a:p>
                      <a:pPr lvl="0"/>
                      <a:r>
                        <a:rPr lang="en-US" sz="1700" kern="1200" dirty="0">
                          <a:solidFill>
                            <a:schemeClr val="dk1"/>
                          </a:solidFill>
                          <a:effectLst/>
                          <a:latin typeface="+mn-lt"/>
                          <a:ea typeface="+mn-ea"/>
                          <a:cs typeface="+mn-cs"/>
                        </a:rPr>
                        <a:t>Creation of gender responsive policies specific to VVC developed.</a:t>
                      </a:r>
                    </a:p>
                    <a:p>
                      <a:r>
                        <a:rPr lang="en-US" sz="1700" kern="1200" dirty="0">
                          <a:solidFill>
                            <a:schemeClr val="dk1"/>
                          </a:solidFill>
                          <a:effectLst/>
                          <a:latin typeface="+mn-lt"/>
                          <a:ea typeface="+mn-ea"/>
                          <a:cs typeface="+mn-cs"/>
                        </a:rPr>
                        <a:t>A change in discourse discussing gender issues.</a:t>
                      </a:r>
                      <a:endParaRPr lang="en-US" sz="1700" dirty="0">
                        <a:latin typeface="+mn-lt"/>
                      </a:endParaRPr>
                    </a:p>
                  </a:txBody>
                  <a:tcPr/>
                </a:tc>
                <a:extLst>
                  <a:ext uri="{0D108BD9-81ED-4DB2-BD59-A6C34878D82A}">
                    <a16:rowId xmlns:a16="http://schemas.microsoft.com/office/drawing/2014/main" val="10003"/>
                  </a:ext>
                </a:extLst>
              </a:tr>
              <a:tr h="920537">
                <a:tc>
                  <a:txBody>
                    <a:bodyPr/>
                    <a:lstStyle/>
                    <a:p>
                      <a:r>
                        <a:rPr lang="en-US" sz="1800" dirty="0">
                          <a:latin typeface="+mn-lt"/>
                        </a:rPr>
                        <a:t>Animal health service providers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700" kern="1200" dirty="0">
                          <a:solidFill>
                            <a:schemeClr val="dk1"/>
                          </a:solidFill>
                          <a:effectLst/>
                          <a:latin typeface="+mn-lt"/>
                          <a:ea typeface="+mn-ea"/>
                          <a:cs typeface="+mn-cs"/>
                        </a:rPr>
                        <a:t>DVOs, VOs, CAHWS &amp; Agrovet dealers in both private and public sector</a:t>
                      </a:r>
                    </a:p>
                  </a:txBody>
                  <a:tcPr/>
                </a:tc>
                <a:tc>
                  <a:txBody>
                    <a:bodyPr/>
                    <a:lstStyle/>
                    <a:p>
                      <a:pPr lvl="0"/>
                      <a:r>
                        <a:rPr lang="en-US" sz="1700" kern="1200" dirty="0">
                          <a:solidFill>
                            <a:schemeClr val="dk1"/>
                          </a:solidFill>
                          <a:effectLst/>
                          <a:latin typeface="+mn-lt"/>
                          <a:ea typeface="+mn-ea"/>
                          <a:cs typeface="+mn-cs"/>
                        </a:rPr>
                        <a:t>Increased accessibility and availability of vaccines. Continued retooling and skilling of service providers. Provide services to women smallholder farmers</a:t>
                      </a:r>
                    </a:p>
                  </a:txBody>
                  <a:tcPr/>
                </a:tc>
                <a:extLst>
                  <a:ext uri="{0D108BD9-81ED-4DB2-BD59-A6C34878D82A}">
                    <a16:rowId xmlns:a16="http://schemas.microsoft.com/office/drawing/2014/main" val="10004"/>
                  </a:ext>
                </a:extLst>
              </a:tr>
              <a:tr h="1196698">
                <a:tc>
                  <a:txBody>
                    <a:bodyPr/>
                    <a:lstStyle/>
                    <a:p>
                      <a:r>
                        <a:rPr lang="en-US" sz="1800" dirty="0">
                          <a:latin typeface="+mn-lt"/>
                        </a:rPr>
                        <a:t>Private sector: manufacturers, importers, distributors of vaccines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700" b="0" kern="1200" dirty="0">
                          <a:solidFill>
                            <a:schemeClr val="dk1"/>
                          </a:solidFill>
                          <a:effectLst/>
                          <a:latin typeface="+mn-lt"/>
                          <a:ea typeface="+mn-ea"/>
                          <a:cs typeface="+mn-cs"/>
                        </a:rPr>
                        <a:t>Manufacturers, importers and distributors of vaccine, banking institutions</a:t>
                      </a:r>
                    </a:p>
                    <a:p>
                      <a:endParaRPr lang="en-US" sz="1700" dirty="0">
                        <a:latin typeface="+mn-lt"/>
                      </a:endParaRPr>
                    </a:p>
                  </a:txBody>
                  <a:tcPr/>
                </a:tc>
                <a:tc>
                  <a:txBody>
                    <a:bodyPr/>
                    <a:lstStyle/>
                    <a:p>
                      <a:r>
                        <a:rPr lang="en-US" sz="1700" kern="1200" dirty="0">
                          <a:solidFill>
                            <a:schemeClr val="dk1"/>
                          </a:solidFill>
                          <a:effectLst/>
                          <a:latin typeface="+mn-lt"/>
                          <a:ea typeface="+mn-ea"/>
                          <a:cs typeface="+mn-cs"/>
                        </a:rPr>
                        <a:t>Package vaccines that can be afforded by women smallholder farmers e.g. 50/100 dose vials of NCD. Deliver vaccines to rural communities. Support women entrepreneurs. Financial institutions have special packages for smallholder women farmers. </a:t>
                      </a:r>
                      <a:endParaRPr lang="en-US" sz="1700" dirty="0">
                        <a:latin typeface="+mn-lt"/>
                      </a:endParaRPr>
                    </a:p>
                  </a:txBody>
                  <a:tcPr/>
                </a:tc>
                <a:extLst>
                  <a:ext uri="{0D108BD9-81ED-4DB2-BD59-A6C34878D82A}">
                    <a16:rowId xmlns:a16="http://schemas.microsoft.com/office/drawing/2014/main" val="10005"/>
                  </a:ext>
                </a:extLst>
              </a:tr>
              <a:tr h="1396148">
                <a:tc>
                  <a:txBody>
                    <a:bodyPr/>
                    <a:lstStyle/>
                    <a:p>
                      <a:r>
                        <a:rPr lang="en-US" sz="1800" dirty="0">
                          <a:latin typeface="+mn-lt"/>
                        </a:rPr>
                        <a:t>Research and academic institutions</a:t>
                      </a:r>
                    </a:p>
                  </a:txBody>
                  <a:tcPr/>
                </a:tc>
                <a:tc>
                  <a:txBody>
                    <a:bodyPr/>
                    <a:lstStyle/>
                    <a:p>
                      <a:r>
                        <a:rPr lang="en-US" sz="1700" kern="1200" dirty="0">
                          <a:solidFill>
                            <a:schemeClr val="dk1"/>
                          </a:solidFill>
                          <a:effectLst/>
                          <a:latin typeface="+mn-lt"/>
                          <a:ea typeface="+mn-ea"/>
                          <a:cs typeface="+mn-cs"/>
                        </a:rPr>
                        <a:t>Academic and research training institutions for professionals </a:t>
                      </a:r>
                      <a:endParaRPr lang="en-US" sz="1700" dirty="0">
                        <a:latin typeface="+mn-lt"/>
                      </a:endParaRPr>
                    </a:p>
                  </a:txBody>
                  <a:tcPr/>
                </a:tc>
                <a:tc>
                  <a:txBody>
                    <a:bodyPr/>
                    <a:lstStyle/>
                    <a:p>
                      <a:pPr lvl="0"/>
                      <a:r>
                        <a:rPr lang="en-US" sz="1700" kern="1200" dirty="0">
                          <a:solidFill>
                            <a:schemeClr val="dk1"/>
                          </a:solidFill>
                          <a:effectLst/>
                          <a:latin typeface="+mn-lt"/>
                          <a:ea typeface="+mn-ea"/>
                          <a:cs typeface="+mn-cs"/>
                        </a:rPr>
                        <a:t>Institutions carryout evidence-based studies that influence gender related decision making and policies. Training institutions imparting the relevant skills in the professionals involved in the VCC. Ensure subjects relevant to women smallholder farmers are covered adequately, e.g. poultry and goat production.</a:t>
                      </a:r>
                      <a:endParaRPr lang="en-US" sz="1700" dirty="0">
                        <a:latin typeface="+mn-lt"/>
                      </a:endParaRPr>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28" y="778733"/>
            <a:ext cx="4456654" cy="1617778"/>
          </a:xfrm>
        </p:spPr>
        <p:txBody>
          <a:bodyPr anchor="b">
            <a:normAutofit fontScale="90000"/>
          </a:bodyPr>
          <a:lstStyle/>
          <a:p>
            <a:r>
              <a:rPr lang="en-US" dirty="0"/>
              <a:t>We use photovoice for women to tell their stories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4057" r="19898" b="-2"/>
          <a:stretch>
            <a:fillRect/>
          </a:stretch>
        </p:blipFill>
        <p:spPr>
          <a:xfrm>
            <a:off x="7032919"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p:cNvSpPr txBox="1"/>
          <p:nvPr/>
        </p:nvSpPr>
        <p:spPr>
          <a:xfrm>
            <a:off x="702428" y="2713291"/>
            <a:ext cx="4498003" cy="3764280"/>
          </a:xfrm>
          <a:prstGeom prst="rect">
            <a:avLst/>
          </a:prstGeom>
          <a:noFill/>
        </p:spPr>
        <p:txBody>
          <a:bodyPr wrap="square" rtlCol="0">
            <a:spAutoFit/>
          </a:bodyPr>
          <a:lstStyle/>
          <a:p>
            <a:pPr>
              <a:lnSpc>
                <a:spcPct val="114000"/>
              </a:lnSpc>
              <a:spcBef>
                <a:spcPts val="600"/>
              </a:spcBef>
              <a:spcAft>
                <a:spcPts val="600"/>
              </a:spcAft>
            </a:pPr>
            <a:r>
              <a:rPr lang="en-US" sz="2400" dirty="0"/>
              <a:t>Can reach policy makers, and other partners</a:t>
            </a:r>
          </a:p>
          <a:p>
            <a:pPr>
              <a:lnSpc>
                <a:spcPct val="114000"/>
              </a:lnSpc>
              <a:spcBef>
                <a:spcPts val="600"/>
              </a:spcBef>
              <a:spcAft>
                <a:spcPts val="600"/>
              </a:spcAft>
            </a:pPr>
            <a:r>
              <a:rPr lang="en-US" sz="2400" dirty="0"/>
              <a:t>Influence change that is occurring</a:t>
            </a:r>
          </a:p>
          <a:p>
            <a:pPr>
              <a:lnSpc>
                <a:spcPct val="114000"/>
              </a:lnSpc>
              <a:spcBef>
                <a:spcPts val="600"/>
              </a:spcBef>
              <a:spcAft>
                <a:spcPts val="600"/>
              </a:spcAft>
            </a:pPr>
            <a:r>
              <a:rPr lang="en-US" sz="2400" dirty="0"/>
              <a:t>A photo-story. She has a few chicken, did she have more before? What happened to the rest, did they die, if so why, were they vaccinated or not……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a:spLocks noGrp="1" noRot="1" noChangeAspect="1" noMove="1" noResize="1" noEditPoints="1" noAdjustHandles="1" noChangeArrowheads="1" noChangeShapeType="1" noTextEdit="1"/>
          </p:cNvSpPr>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a:spLocks noGrp="1" noRot="1" noChangeAspect="1" noMove="1" noResize="1" noEditPoints="1" noAdjustHandles="1" noChangeArrowheads="1" noChangeShapeType="1" noTextEdit="1"/>
          </p:cNvSpPr>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dirty="0">
                <a:solidFill>
                  <a:srgbClr val="FFFFFF"/>
                </a:solidFill>
              </a:rPr>
              <a:t>Intended outcomes</a:t>
            </a:r>
          </a:p>
        </p:txBody>
      </p:sp>
      <p:sp>
        <p:nvSpPr>
          <p:cNvPr id="3" name="Content Placeholder 2"/>
          <p:cNvSpPr>
            <a:spLocks noGrp="1"/>
          </p:cNvSpPr>
          <p:nvPr>
            <p:ph idx="1"/>
          </p:nvPr>
        </p:nvSpPr>
        <p:spPr>
          <a:xfrm>
            <a:off x="5594524" y="600075"/>
            <a:ext cx="6092306" cy="5657850"/>
          </a:xfrm>
        </p:spPr>
        <p:txBody>
          <a:bodyPr anchor="ctr">
            <a:noAutofit/>
          </a:bodyPr>
          <a:lstStyle/>
          <a:p>
            <a:pPr>
              <a:lnSpc>
                <a:spcPct val="114000"/>
              </a:lnSpc>
              <a:spcBef>
                <a:spcPts val="600"/>
              </a:spcBef>
              <a:spcAft>
                <a:spcPts val="600"/>
              </a:spcAft>
            </a:pPr>
            <a:r>
              <a:rPr lang="en-US" sz="2000" dirty="0">
                <a:ea typeface="Times New Roman" panose="02020603050405020304" pitchFamily="18" charset="0"/>
              </a:rPr>
              <a:t>Our tools and model</a:t>
            </a:r>
            <a:r>
              <a:rPr lang="en-US" sz="2000" dirty="0">
                <a:effectLst/>
                <a:ea typeface="Times New Roman" panose="02020603050405020304" pitchFamily="18" charset="0"/>
              </a:rPr>
              <a:t> intensify vaccine adoption through an improved enabling environment </a:t>
            </a:r>
          </a:p>
          <a:p>
            <a:pPr>
              <a:lnSpc>
                <a:spcPct val="114000"/>
              </a:lnSpc>
              <a:spcBef>
                <a:spcPts val="600"/>
              </a:spcBef>
              <a:spcAft>
                <a:spcPts val="600"/>
              </a:spcAft>
            </a:pPr>
            <a:r>
              <a:rPr lang="en-US" sz="2000" dirty="0">
                <a:ea typeface="Times New Roman" panose="02020603050405020304" pitchFamily="18" charset="0"/>
              </a:rPr>
              <a:t>I</a:t>
            </a:r>
            <a:r>
              <a:rPr lang="en-US" sz="2000" dirty="0">
                <a:effectLst/>
                <a:ea typeface="Times New Roman" panose="02020603050405020304" pitchFamily="18" charset="0"/>
              </a:rPr>
              <a:t>ncreased vaccine accessibility and demand for women smallholder livestock farmers</a:t>
            </a:r>
          </a:p>
          <a:p>
            <a:pPr>
              <a:lnSpc>
                <a:spcPct val="114000"/>
              </a:lnSpc>
              <a:spcBef>
                <a:spcPts val="600"/>
              </a:spcBef>
              <a:spcAft>
                <a:spcPts val="600"/>
              </a:spcAft>
            </a:pPr>
            <a:r>
              <a:rPr lang="en-US" sz="2000" dirty="0">
                <a:ea typeface="Times New Roman" panose="02020603050405020304" pitchFamily="18" charset="0"/>
              </a:rPr>
              <a:t>C</a:t>
            </a:r>
            <a:r>
              <a:rPr lang="en-US" sz="2000" dirty="0">
                <a:effectLst/>
                <a:ea typeface="Times New Roman" panose="02020603050405020304" pitchFamily="18" charset="0"/>
              </a:rPr>
              <a:t>atalyze engagement of our critical partners from the onset, facilitating networking and collaboration between our women smallholder farmers and value chain actors with the aim of institutionalizing sustainable change in the VVC</a:t>
            </a:r>
          </a:p>
          <a:p>
            <a:pPr>
              <a:lnSpc>
                <a:spcPct val="114000"/>
              </a:lnSpc>
              <a:spcBef>
                <a:spcPts val="600"/>
              </a:spcBef>
              <a:spcAft>
                <a:spcPts val="600"/>
              </a:spcAft>
            </a:pPr>
            <a:r>
              <a:rPr lang="en-US" sz="2000" dirty="0">
                <a:ea typeface="Times New Roman" panose="02020603050405020304" pitchFamily="18" charset="0"/>
              </a:rPr>
              <a:t>Focus on </a:t>
            </a:r>
            <a:r>
              <a:rPr lang="en-US" sz="2000" dirty="0">
                <a:effectLst/>
                <a:ea typeface="Times New Roman" panose="02020603050405020304" pitchFamily="18" charset="0"/>
              </a:rPr>
              <a:t>the systems, policies and regulations that govern vaccine availability, the different chain actors and their capacity, professional knowledge, and the gender dimensions as influenced by attitudes and culture</a:t>
            </a:r>
            <a:endParaRPr lang="en-US" sz="2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the camera&#10;&#10;Description automatically generated"/>
          <p:cNvPicPr>
            <a:picLocks noChangeAspect="1"/>
          </p:cNvPicPr>
          <p:nvPr/>
        </p:nvPicPr>
        <p:blipFill rotWithShape="1">
          <a:blip r:embed="rId3"/>
          <a:srcRect l="2357" r="47727" b="-2"/>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TextBox 2"/>
          <p:cNvSpPr txBox="1"/>
          <p:nvPr/>
        </p:nvSpPr>
        <p:spPr>
          <a:xfrm>
            <a:off x="5297762" y="2706623"/>
            <a:ext cx="6251110" cy="3173477"/>
          </a:xfrm>
          <a:prstGeom prst="rect">
            <a:avLst/>
          </a:prstGeom>
        </p:spPr>
        <p:txBody>
          <a:bodyPr vert="horz" lIns="91440" tIns="45720" rIns="91440" bIns="45720" rtlCol="0">
            <a:noAutofit/>
          </a:bodyPr>
          <a:lstStyle/>
          <a:p>
            <a:pPr algn="ctr">
              <a:lnSpc>
                <a:spcPct val="114000"/>
              </a:lnSpc>
              <a:spcAft>
                <a:spcPts val="600"/>
              </a:spcAft>
            </a:pPr>
            <a:r>
              <a:rPr lang="en-US" sz="2400" dirty="0"/>
              <a:t>FUNDING FOR THIS PROJECT WAS PROVIDED BY CANADA’S INTERNATIONAL DEVELOPMENT RESEARCH CENTRE (IDRC) - LIVESTOCK VACCINE INNOVATION FUND WHICH IS SUPPORTED BY THE BILL &amp; MELINDA GATES FOUNDATION (BMGF) AND GLOBAL AFFAIRS CANADA (GAC)</a:t>
            </a:r>
          </a:p>
        </p:txBody>
      </p:sp>
      <p:sp>
        <p:nvSpPr>
          <p:cNvPr id="5" name="TextBox 4"/>
          <p:cNvSpPr txBox="1"/>
          <p:nvPr/>
        </p:nvSpPr>
        <p:spPr>
          <a:xfrm>
            <a:off x="7274188" y="1229046"/>
            <a:ext cx="2298258" cy="523220"/>
          </a:xfrm>
          <a:prstGeom prst="rect">
            <a:avLst/>
          </a:prstGeom>
          <a:noFill/>
        </p:spPr>
        <p:txBody>
          <a:bodyPr wrap="none" rtlCol="0">
            <a:spAutoFit/>
          </a:bodyPr>
          <a:lstStyle/>
          <a:p>
            <a:pPr algn="ctr"/>
            <a:r>
              <a:rPr lang="en-US" sz="2800" dirty="0"/>
              <a:t>THANK YOU!</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p:cNvPicPr>
            <a:picLocks noChangeAspect="1"/>
          </p:cNvPicPr>
          <p:nvPr/>
        </p:nvPicPr>
        <p:blipFill>
          <a:blip r:embed="rId3"/>
          <a:stretch>
            <a:fillRect/>
          </a:stretch>
        </p:blipFill>
        <p:spPr>
          <a:xfrm>
            <a:off x="4654296" y="1573905"/>
            <a:ext cx="7610688" cy="3710209"/>
          </a:xfrm>
          <a:prstGeom prst="rect">
            <a:avLst/>
          </a:prstGeom>
        </p:spPr>
      </p:pic>
      <p:cxnSp>
        <p:nvCxnSpPr>
          <p:cNvPr id="11" name="Straight Connector 13"/>
          <p:cNvCxnSpPr>
            <a:cxnSpLocks noGrp="1" noRot="1" noChangeAspect="1" noMove="1" noResize="1" noEditPoints="1" noAdjustHandles="1" noChangeArrowheads="1" noChangeShapeType="1"/>
          </p:cNvCxnSpPr>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p:cNvPicPr>
            <a:picLocks noChangeAspect="1"/>
          </p:cNvPicPr>
          <p:nvPr/>
        </p:nvPicPr>
        <p:blipFill>
          <a:blip r:embed="rId4"/>
          <a:stretch>
            <a:fillRect/>
          </a:stretch>
        </p:blipFill>
        <p:spPr>
          <a:xfrm>
            <a:off x="1186874" y="3671316"/>
            <a:ext cx="3163507" cy="2057011"/>
          </a:xfrm>
          <a:prstGeom prst="rect">
            <a:avLst/>
          </a:prstGeom>
        </p:spPr>
      </p:pic>
      <p:cxnSp>
        <p:nvCxnSpPr>
          <p:cNvPr id="16" name="Straight Connector 15"/>
          <p:cNvCxnSpPr>
            <a:cxnSpLocks noGrp="1" noRot="1" noChangeAspect="1" noMove="1" noResize="1" noEditPoints="1" noAdjustHandles="1" noChangeArrowheads="1" noChangeShapeType="1"/>
          </p:cNvCxnSpPr>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descr="Logo, company name&#10;&#10;Description automatically generated"/>
          <p:cNvPicPr>
            <a:picLocks noChangeAspect="1"/>
          </p:cNvPicPr>
          <p:nvPr/>
        </p:nvPicPr>
        <p:blipFill rotWithShape="1">
          <a:blip r:embed="rId5"/>
          <a:srcRect t="25632" b="31299"/>
          <a:stretch>
            <a:fillRect/>
          </a:stretch>
        </p:blipFill>
        <p:spPr>
          <a:xfrm>
            <a:off x="1510307" y="1744372"/>
            <a:ext cx="2420065" cy="104231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8764B-0D04-7345-BA30-8FF941A4306D}"/>
              </a:ext>
            </a:extLst>
          </p:cNvPr>
          <p:cNvSpPr>
            <a:spLocks noGrp="1"/>
          </p:cNvSpPr>
          <p:nvPr>
            <p:ph type="title"/>
          </p:nvPr>
        </p:nvSpPr>
        <p:spPr>
          <a:xfrm>
            <a:off x="767290" y="1780661"/>
            <a:ext cx="3582073" cy="3196856"/>
          </a:xfrm>
        </p:spPr>
        <p:txBody>
          <a:bodyPr anchor="t">
            <a:normAutofit/>
          </a:bodyPr>
          <a:lstStyle/>
          <a:p>
            <a:r>
              <a:rPr lang="en-US" sz="4800" dirty="0">
                <a:solidFill>
                  <a:schemeClr val="bg1"/>
                </a:solidFill>
              </a:rPr>
              <a:t>Why livestock vaccine value chains (LVVC)</a:t>
            </a:r>
          </a:p>
        </p:txBody>
      </p:sp>
      <p:grpSp>
        <p:nvGrpSpPr>
          <p:cNvPr id="13" name="Group 12">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4"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4" name="Content Placeholder 3">
            <a:extLst>
              <a:ext uri="{FF2B5EF4-FFF2-40B4-BE49-F238E27FC236}">
                <a16:creationId xmlns:a16="http://schemas.microsoft.com/office/drawing/2014/main" id="{0648DBF1-E428-9842-89D8-072EE9C57861}"/>
              </a:ext>
            </a:extLst>
          </p:cNvPr>
          <p:cNvGraphicFramePr>
            <a:graphicFrameLocks noGrp="1"/>
          </p:cNvGraphicFramePr>
          <p:nvPr>
            <p:ph idx="1"/>
            <p:extLst>
              <p:ext uri="{D42A27DB-BD31-4B8C-83A1-F6EECF244321}">
                <p14:modId xmlns:p14="http://schemas.microsoft.com/office/powerpoint/2010/main" val="1406929063"/>
              </p:ext>
            </p:extLst>
          </p:nvPr>
        </p:nvGraphicFramePr>
        <p:xfrm>
          <a:off x="5116653" y="933454"/>
          <a:ext cx="6578523" cy="4958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6260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2004905" y="779914"/>
            <a:ext cx="8298872" cy="931069"/>
          </a:xfrm>
        </p:spPr>
        <p:txBody>
          <a:bodyPr>
            <a:noAutofit/>
          </a:bodyPr>
          <a:lstStyle/>
          <a:p>
            <a:pPr algn="ctr" eaLnBrk="1" hangingPunct="1">
              <a:defRPr/>
            </a:pPr>
            <a:r>
              <a:rPr lang="en-US" altLang="en-US" sz="2400" b="1" dirty="0">
                <a:latin typeface="Comic Sans MS" panose="030F0702030302020204" pitchFamily="66" charset="0"/>
              </a:rPr>
              <a:t>GENDER INCLUSIVE VACCINE ECOSYSTEM: ENHANCING DISTRIBUTION AND DELIVERY SYSTEM FOR NEWCASTLE DISEASE &amp; CCPP AMONG SMALLHOLDER FARMERS</a:t>
            </a:r>
            <a:endParaRPr lang="en-US" altLang="en-US" sz="2400" b="1" dirty="0">
              <a:solidFill>
                <a:schemeClr val="tx1"/>
              </a:solidFill>
              <a:latin typeface="Comic Sans MS" panose="030F0702030302020204" pitchFamily="66" charset="0"/>
            </a:endParaRPr>
          </a:p>
        </p:txBody>
      </p:sp>
      <p:sp>
        <p:nvSpPr>
          <p:cNvPr id="3" name="Subtitle 2"/>
          <p:cNvSpPr>
            <a:spLocks noGrp="1"/>
          </p:cNvSpPr>
          <p:nvPr>
            <p:ph type="subTitle" idx="1"/>
          </p:nvPr>
        </p:nvSpPr>
        <p:spPr>
          <a:xfrm>
            <a:off x="3165169" y="1899629"/>
            <a:ext cx="5978345" cy="1573928"/>
          </a:xfrm>
        </p:spPr>
        <p:txBody>
          <a:bodyPr rtlCol="0">
            <a:noAutofit/>
          </a:bodyPr>
          <a:lstStyle/>
          <a:p>
            <a:pPr algn="ctr" eaLnBrk="1" fontAlgn="auto" hangingPunct="1">
              <a:spcAft>
                <a:spcPts val="0"/>
              </a:spcAft>
              <a:defRPr/>
            </a:pPr>
            <a:endParaRPr lang="en-US" sz="2000" dirty="0">
              <a:solidFill>
                <a:schemeClr val="tx1"/>
              </a:solidFill>
            </a:endParaRPr>
          </a:p>
          <a:p>
            <a:pPr algn="ctr" eaLnBrk="1" fontAlgn="auto" hangingPunct="1">
              <a:spcAft>
                <a:spcPts val="0"/>
              </a:spcAft>
              <a:defRPr/>
            </a:pPr>
            <a:r>
              <a:rPr lang="en-US" b="1" dirty="0">
                <a:solidFill>
                  <a:schemeClr val="tx1"/>
                </a:solidFill>
                <a:latin typeface="Comic Sans MS" panose="030F0702030302020204" pitchFamily="66" charset="0"/>
                <a:ea typeface="+mj-ea"/>
                <a:cs typeface="+mj-cs"/>
              </a:rPr>
              <a:t>Cultivating Equality Conference 12</a:t>
            </a:r>
            <a:r>
              <a:rPr lang="en-US" b="1" baseline="30000" dirty="0">
                <a:solidFill>
                  <a:schemeClr val="tx1"/>
                </a:solidFill>
                <a:latin typeface="Comic Sans MS" panose="030F0702030302020204" pitchFamily="66" charset="0"/>
                <a:ea typeface="+mj-ea"/>
                <a:cs typeface="+mj-cs"/>
              </a:rPr>
              <a:t>th</a:t>
            </a:r>
            <a:r>
              <a:rPr lang="en-US" b="1" dirty="0">
                <a:solidFill>
                  <a:schemeClr val="tx1"/>
                </a:solidFill>
                <a:latin typeface="Comic Sans MS" panose="030F0702030302020204" pitchFamily="66" charset="0"/>
                <a:ea typeface="+mj-ea"/>
                <a:cs typeface="+mj-cs"/>
              </a:rPr>
              <a:t>- 15</a:t>
            </a:r>
            <a:r>
              <a:rPr lang="en-US" b="1" baseline="30000" dirty="0">
                <a:solidFill>
                  <a:schemeClr val="tx1"/>
                </a:solidFill>
                <a:latin typeface="Comic Sans MS" panose="030F0702030302020204" pitchFamily="66" charset="0"/>
                <a:ea typeface="+mj-ea"/>
                <a:cs typeface="+mj-cs"/>
              </a:rPr>
              <a:t>th</a:t>
            </a:r>
            <a:r>
              <a:rPr lang="en-US" b="1" dirty="0">
                <a:solidFill>
                  <a:schemeClr val="tx1"/>
                </a:solidFill>
                <a:latin typeface="Comic Sans MS" panose="030F0702030302020204" pitchFamily="66" charset="0"/>
                <a:ea typeface="+mj-ea"/>
                <a:cs typeface="+mj-cs"/>
              </a:rPr>
              <a:t> October, 2021</a:t>
            </a:r>
          </a:p>
          <a:p>
            <a:pPr algn="ctr" eaLnBrk="1" fontAlgn="auto" hangingPunct="1">
              <a:spcAft>
                <a:spcPts val="0"/>
              </a:spcAft>
              <a:defRPr/>
            </a:pPr>
            <a:endParaRPr lang="en-US" sz="2000" dirty="0">
              <a:solidFill>
                <a:schemeClr val="tx1"/>
              </a:solidFill>
            </a:endParaRPr>
          </a:p>
        </p:txBody>
      </p:sp>
      <p:graphicFrame>
        <p:nvGraphicFramePr>
          <p:cNvPr id="4" name="Table 3"/>
          <p:cNvGraphicFramePr>
            <a:graphicFrameLocks noGrp="1"/>
          </p:cNvGraphicFramePr>
          <p:nvPr/>
        </p:nvGraphicFramePr>
        <p:xfrm>
          <a:off x="2632950" y="3698241"/>
          <a:ext cx="7680959" cy="1481197"/>
        </p:xfrm>
        <a:graphic>
          <a:graphicData uri="http://schemas.openxmlformats.org/drawingml/2006/table">
            <a:tbl>
              <a:tblPr firstRow="1" bandRow="1">
                <a:tableStyleId>{5C22544A-7EE6-4342-B048-85BDC9FD1C3A}</a:tableStyleId>
              </a:tblPr>
              <a:tblGrid>
                <a:gridCol w="2174880">
                  <a:extLst>
                    <a:ext uri="{9D8B030D-6E8A-4147-A177-3AD203B41FA5}">
                      <a16:colId xmlns:a16="http://schemas.microsoft.com/office/drawing/2014/main" val="20000"/>
                    </a:ext>
                  </a:extLst>
                </a:gridCol>
                <a:gridCol w="2648679">
                  <a:extLst>
                    <a:ext uri="{9D8B030D-6E8A-4147-A177-3AD203B41FA5}">
                      <a16:colId xmlns:a16="http://schemas.microsoft.com/office/drawing/2014/main" val="20001"/>
                    </a:ext>
                  </a:extLst>
                </a:gridCol>
                <a:gridCol w="2857400">
                  <a:extLst>
                    <a:ext uri="{9D8B030D-6E8A-4147-A177-3AD203B41FA5}">
                      <a16:colId xmlns:a16="http://schemas.microsoft.com/office/drawing/2014/main" val="20002"/>
                    </a:ext>
                  </a:extLst>
                </a:gridCol>
              </a:tblGrid>
              <a:tr h="1481197">
                <a:tc>
                  <a:txBody>
                    <a:bodyPr/>
                    <a:lstStyle/>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r>
                        <a:rPr lang="en-US" sz="1600" dirty="0">
                          <a:solidFill>
                            <a:schemeClr val="tx1"/>
                          </a:solidFill>
                          <a:latin typeface="Comic Sans MS" panose="030F0702030302020204" pitchFamily="66" charset="0"/>
                        </a:rPr>
                        <a:t>The University of Nairobi</a:t>
                      </a:r>
                    </a:p>
                  </a:txBody>
                  <a:tcPr marL="68587" marR="68587" marT="35739" marB="35739">
                    <a:lnR w="28575" cap="flat" cmpd="sng" algn="ctr">
                      <a:solidFill>
                        <a:schemeClr val="tx1"/>
                      </a:solidFill>
                      <a:prstDash val="solid"/>
                      <a:round/>
                      <a:headEnd type="none" w="med" len="med"/>
                      <a:tailEnd type="none" w="med" len="med"/>
                    </a:lnR>
                    <a:noFill/>
                  </a:tcPr>
                </a:tc>
                <a:tc>
                  <a:txBody>
                    <a:bodyPr/>
                    <a:lstStyle/>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r>
                        <a:rPr lang="en-US" sz="1600" dirty="0">
                          <a:solidFill>
                            <a:schemeClr val="tx1"/>
                          </a:solidFill>
                          <a:latin typeface="Comic Sans MS" panose="030F0702030302020204" pitchFamily="66" charset="0"/>
                        </a:rPr>
                        <a:t>The Cooperative University of Kenya</a:t>
                      </a:r>
                    </a:p>
                  </a:txBody>
                  <a:tcPr marL="68587" marR="68587" marT="35739" marB="357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noFill/>
                  </a:tcPr>
                </a:tc>
                <a:tc>
                  <a:txBody>
                    <a:bodyPr/>
                    <a:lstStyle/>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a:p>
                      <a:pPr algn="ctr"/>
                      <a:r>
                        <a:rPr lang="en-US" sz="1600" dirty="0">
                          <a:solidFill>
                            <a:schemeClr val="tx1"/>
                          </a:solidFill>
                          <a:latin typeface="Comic Sans MS" panose="030F0702030302020204" pitchFamily="66" charset="0"/>
                        </a:rPr>
                        <a:t>Kenya Agricultural &amp; Livestock Research Organization</a:t>
                      </a:r>
                    </a:p>
                  </a:txBody>
                  <a:tcPr marL="68587" marR="68587" marT="35739" marB="35739">
                    <a:lnL w="28575"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0"/>
                  </a:ext>
                </a:extLst>
              </a:tr>
            </a:tbl>
          </a:graphicData>
        </a:graphic>
      </p:graphicFrame>
      <p:pic>
        <p:nvPicPr>
          <p:cNvPr id="21518" name="Picture 7"/>
          <p:cNvPicPr>
            <a:picLocks noChangeAspect="1"/>
          </p:cNvPicPr>
          <p:nvPr/>
        </p:nvPicPr>
        <p:blipFill>
          <a:blip r:embed="rId3">
            <a:extLst>
              <a:ext uri="{28A0092B-C50C-407E-A947-70E740481C1C}">
                <a14:useLocalDpi xmlns:a14="http://schemas.microsoft.com/office/drawing/2010/main" val="0"/>
              </a:ext>
            </a:extLst>
          </a:blip>
          <a:srcRect l="20963" r="21631"/>
          <a:stretch>
            <a:fillRect/>
          </a:stretch>
        </p:blipFill>
        <p:spPr bwMode="auto">
          <a:xfrm>
            <a:off x="5758014" y="3680223"/>
            <a:ext cx="638175"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949" y="3788333"/>
            <a:ext cx="5476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3201" y="3788332"/>
            <a:ext cx="638175" cy="48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TextBox 10"/>
          <p:cNvSpPr txBox="1">
            <a:spLocks noChangeArrowheads="1"/>
          </p:cNvSpPr>
          <p:nvPr/>
        </p:nvSpPr>
        <p:spPr bwMode="auto">
          <a:xfrm>
            <a:off x="2724726" y="5875259"/>
            <a:ext cx="835890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Franklin Gothic Book" panose="020B05030201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Franklin Gothic Book" panose="020B05030201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Franklin Gothic Book" panose="020B05030201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Franklin Gothic Book" panose="020B05030201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Franklin Gothic Book" panose="020B05030201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Franklin Gothic Book" panose="020B05030201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Franklin Gothic Book" panose="020B05030201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Franklin Gothic Book" panose="020B05030201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Franklin Gothic Book" panose="020B0503020102020204" pitchFamily="34" charset="0"/>
              </a:defRPr>
            </a:lvl9pPr>
          </a:lstStyle>
          <a:p>
            <a:pPr defTabSz="685800" fontAlgn="base">
              <a:spcBef>
                <a:spcPct val="0"/>
              </a:spcBef>
              <a:spcAft>
                <a:spcPct val="0"/>
              </a:spcAft>
              <a:buClrTx/>
              <a:buNone/>
              <a:defRPr/>
            </a:pPr>
            <a:r>
              <a:rPr lang="en-US" altLang="en-US" sz="2000" b="1" dirty="0">
                <a:solidFill>
                  <a:prstClr val="black"/>
                </a:solidFill>
                <a:latin typeface="Comic Sans MS" panose="030F0702030302020204" pitchFamily="66" charset="0"/>
                <a:cs typeface="Arial" panose="020B0604020202020204" pitchFamily="34" charset="0"/>
              </a:rPr>
              <a:t>Salome Bukachi et al.</a:t>
            </a:r>
            <a:r>
              <a:rPr lang="en-CA" sz="1600" dirty="0">
                <a:solidFill>
                  <a:prstClr val="black"/>
                </a:solidFill>
                <a:latin typeface="Comic Sans MS" panose="030F0702030302020204" pitchFamily="66" charset="0"/>
                <a:ea typeface="Tahoma" panose="020B0604030504040204" pitchFamily="34" charset="0"/>
                <a:cs typeface="Tahoma" panose="020B0604030504040204" pitchFamily="34" charset="0"/>
              </a:rPr>
              <a:t> Nyamongo I., </a:t>
            </a:r>
            <a:r>
              <a:rPr lang="en-CA" sz="1600" dirty="0" err="1">
                <a:solidFill>
                  <a:prstClr val="black"/>
                </a:solidFill>
                <a:latin typeface="Comic Sans MS" panose="030F0702030302020204" pitchFamily="66" charset="0"/>
                <a:ea typeface="Tahoma" panose="020B0604030504040204" pitchFamily="34" charset="0"/>
                <a:cs typeface="Tahoma" panose="020B0604030504040204" pitchFamily="34" charset="0"/>
              </a:rPr>
              <a:t>Chemuliti</a:t>
            </a:r>
            <a:r>
              <a:rPr lang="en-CA" sz="1600" dirty="0">
                <a:solidFill>
                  <a:prstClr val="black"/>
                </a:solidFill>
                <a:latin typeface="Comic Sans MS" panose="030F0702030302020204" pitchFamily="66" charset="0"/>
                <a:ea typeface="Tahoma" panose="020B0604030504040204" pitchFamily="34" charset="0"/>
                <a:cs typeface="Tahoma" panose="020B0604030504040204" pitchFamily="34" charset="0"/>
              </a:rPr>
              <a:t> J., </a:t>
            </a:r>
            <a:r>
              <a:rPr lang="en-CA" sz="1600" dirty="0" err="1">
                <a:solidFill>
                  <a:prstClr val="black"/>
                </a:solidFill>
                <a:latin typeface="Comic Sans MS" panose="030F0702030302020204" pitchFamily="66" charset="0"/>
                <a:ea typeface="Tahoma" panose="020B0604030504040204" pitchFamily="34" charset="0"/>
                <a:cs typeface="Tahoma" panose="020B0604030504040204" pitchFamily="34" charset="0"/>
              </a:rPr>
              <a:t>Waweru</a:t>
            </a:r>
            <a:r>
              <a:rPr lang="en-CA" sz="1600" dirty="0">
                <a:solidFill>
                  <a:prstClr val="black"/>
                </a:solidFill>
                <a:latin typeface="Comic Sans MS" panose="030F0702030302020204" pitchFamily="66" charset="0"/>
                <a:ea typeface="Tahoma" panose="020B0604030504040204" pitchFamily="34" charset="0"/>
                <a:cs typeface="Tahoma" panose="020B0604030504040204" pitchFamily="34" charset="0"/>
              </a:rPr>
              <a:t> K., Omia D., </a:t>
            </a:r>
            <a:r>
              <a:rPr lang="en-CA" sz="1600" dirty="0" err="1">
                <a:solidFill>
                  <a:prstClr val="black"/>
                </a:solidFill>
                <a:latin typeface="Comic Sans MS" panose="030F0702030302020204" pitchFamily="66" charset="0"/>
                <a:ea typeface="Tahoma" panose="020B0604030504040204" pitchFamily="34" charset="0"/>
                <a:cs typeface="Tahoma" panose="020B0604030504040204" pitchFamily="34" charset="0"/>
              </a:rPr>
              <a:t>Ogolla</a:t>
            </a:r>
            <a:r>
              <a:rPr lang="en-CA" sz="1600" dirty="0">
                <a:solidFill>
                  <a:prstClr val="black"/>
                </a:solidFill>
                <a:latin typeface="Comic Sans MS" panose="030F0702030302020204" pitchFamily="66" charset="0"/>
                <a:ea typeface="Tahoma" panose="020B0604030504040204" pitchFamily="34" charset="0"/>
                <a:cs typeface="Tahoma" panose="020B0604030504040204" pitchFamily="34" charset="0"/>
              </a:rPr>
              <a:t> K., Ngutu M., </a:t>
            </a:r>
            <a:r>
              <a:rPr lang="en-CA" sz="1600" dirty="0" err="1">
                <a:solidFill>
                  <a:prstClr val="black"/>
                </a:solidFill>
                <a:latin typeface="Comic Sans MS" panose="030F0702030302020204" pitchFamily="66" charset="0"/>
                <a:ea typeface="Tahoma" panose="020B0604030504040204" pitchFamily="34" charset="0"/>
                <a:cs typeface="Tahoma" panose="020B0604030504040204" pitchFamily="34" charset="0"/>
              </a:rPr>
              <a:t>Kiganane</a:t>
            </a:r>
            <a:r>
              <a:rPr lang="en-CA" sz="1600" dirty="0">
                <a:solidFill>
                  <a:prstClr val="black"/>
                </a:solidFill>
                <a:latin typeface="Comic Sans MS" panose="030F0702030302020204" pitchFamily="66" charset="0"/>
                <a:ea typeface="Tahoma" panose="020B0604030504040204" pitchFamily="34" charset="0"/>
                <a:cs typeface="Tahoma" panose="020B0604030504040204" pitchFamily="34" charset="0"/>
              </a:rPr>
              <a:t> L., </a:t>
            </a:r>
            <a:r>
              <a:rPr lang="en-CA" sz="1600" dirty="0" err="1">
                <a:solidFill>
                  <a:prstClr val="black"/>
                </a:solidFill>
                <a:latin typeface="Comic Sans MS" panose="030F0702030302020204" pitchFamily="66" charset="0"/>
                <a:ea typeface="Tahoma" panose="020B0604030504040204" pitchFamily="34" charset="0"/>
                <a:cs typeface="Tahoma" panose="020B0604030504040204" pitchFamily="34" charset="0"/>
              </a:rPr>
              <a:t>Okinda</a:t>
            </a:r>
            <a:r>
              <a:rPr lang="en-CA" sz="1600" dirty="0">
                <a:solidFill>
                  <a:prstClr val="black"/>
                </a:solidFill>
                <a:latin typeface="Comic Sans MS" panose="030F0702030302020204" pitchFamily="66" charset="0"/>
                <a:ea typeface="Tahoma" panose="020B0604030504040204" pitchFamily="34" charset="0"/>
                <a:cs typeface="Tahoma" panose="020B0604030504040204" pitchFamily="34" charset="0"/>
              </a:rPr>
              <a:t> O., </a:t>
            </a:r>
            <a:r>
              <a:rPr lang="en-CA" sz="1600" dirty="0" err="1">
                <a:solidFill>
                  <a:prstClr val="black"/>
                </a:solidFill>
                <a:latin typeface="Comic Sans MS" panose="030F0702030302020204" pitchFamily="66" charset="0"/>
                <a:ea typeface="Tahoma" panose="020B0604030504040204" pitchFamily="34" charset="0"/>
                <a:cs typeface="Tahoma" panose="020B0604030504040204" pitchFamily="34" charset="0"/>
              </a:rPr>
              <a:t>Anyona</a:t>
            </a:r>
            <a:r>
              <a:rPr lang="en-CA" sz="1600" dirty="0">
                <a:solidFill>
                  <a:prstClr val="black"/>
                </a:solidFill>
                <a:latin typeface="Comic Sans MS" panose="030F0702030302020204" pitchFamily="66" charset="0"/>
                <a:ea typeface="Tahoma" panose="020B0604030504040204" pitchFamily="34" charset="0"/>
                <a:cs typeface="Tahoma" panose="020B0604030504040204" pitchFamily="34" charset="0"/>
              </a:rPr>
              <a:t> D., Kimani W., </a:t>
            </a:r>
            <a:r>
              <a:rPr lang="en-CA" sz="1600" dirty="0" err="1">
                <a:solidFill>
                  <a:prstClr val="black"/>
                </a:solidFill>
                <a:latin typeface="Comic Sans MS" panose="030F0702030302020204" pitchFamily="66" charset="0"/>
                <a:ea typeface="Tahoma" panose="020B0604030504040204" pitchFamily="34" charset="0"/>
                <a:cs typeface="Tahoma" panose="020B0604030504040204" pitchFamily="34" charset="0"/>
              </a:rPr>
              <a:t>Mbithe</a:t>
            </a:r>
            <a:r>
              <a:rPr lang="en-CA" sz="1600" dirty="0">
                <a:solidFill>
                  <a:prstClr val="black"/>
                </a:solidFill>
                <a:latin typeface="Comic Sans MS" panose="030F0702030302020204" pitchFamily="66" charset="0"/>
                <a:ea typeface="Tahoma" panose="020B0604030504040204" pitchFamily="34" charset="0"/>
                <a:cs typeface="Tahoma" panose="020B0604030504040204" pitchFamily="34" charset="0"/>
              </a:rPr>
              <a:t> M., </a:t>
            </a:r>
            <a:r>
              <a:rPr lang="en-CA" sz="1600" dirty="0" err="1">
                <a:solidFill>
                  <a:prstClr val="black"/>
                </a:solidFill>
                <a:latin typeface="Comic Sans MS" panose="030F0702030302020204" pitchFamily="66" charset="0"/>
                <a:ea typeface="Tahoma" panose="020B0604030504040204" pitchFamily="34" charset="0"/>
                <a:cs typeface="Tahoma" panose="020B0604030504040204" pitchFamily="34" charset="0"/>
              </a:rPr>
              <a:t>Nzioki</a:t>
            </a:r>
            <a:r>
              <a:rPr lang="en-CA" sz="1600" dirty="0">
                <a:solidFill>
                  <a:prstClr val="black"/>
                </a:solidFill>
                <a:latin typeface="Comic Sans MS" panose="030F0702030302020204" pitchFamily="66" charset="0"/>
                <a:ea typeface="Tahoma" panose="020B0604030504040204" pitchFamily="34" charset="0"/>
                <a:cs typeface="Tahoma" panose="020B0604030504040204" pitchFamily="34" charset="0"/>
              </a:rPr>
              <a:t> A., </a:t>
            </a:r>
            <a:r>
              <a:rPr lang="en-CA" sz="1600" dirty="0" err="1">
                <a:solidFill>
                  <a:prstClr val="black"/>
                </a:solidFill>
                <a:latin typeface="Comic Sans MS" panose="030F0702030302020204" pitchFamily="66" charset="0"/>
                <a:ea typeface="Tahoma" panose="020B0604030504040204" pitchFamily="34" charset="0"/>
                <a:cs typeface="Tahoma" panose="020B0604030504040204" pitchFamily="34" charset="0"/>
              </a:rPr>
              <a:t>Wanjiru</a:t>
            </a:r>
            <a:r>
              <a:rPr lang="en-CA" sz="1600" dirty="0">
                <a:solidFill>
                  <a:prstClr val="black"/>
                </a:solidFill>
                <a:latin typeface="Comic Sans MS" panose="030F0702030302020204" pitchFamily="66" charset="0"/>
                <a:ea typeface="Tahoma" panose="020B0604030504040204" pitchFamily="34" charset="0"/>
                <a:cs typeface="Tahoma" panose="020B0604030504040204" pitchFamily="34" charset="0"/>
              </a:rPr>
              <a:t> S., </a:t>
            </a:r>
            <a:r>
              <a:rPr lang="en-CA" sz="1600" dirty="0" err="1">
                <a:solidFill>
                  <a:prstClr val="black"/>
                </a:solidFill>
                <a:latin typeface="Comic Sans MS" panose="030F0702030302020204" pitchFamily="66" charset="0"/>
                <a:ea typeface="Tahoma" panose="020B0604030504040204" pitchFamily="34" charset="0"/>
                <a:cs typeface="Tahoma" panose="020B0604030504040204" pitchFamily="34" charset="0"/>
              </a:rPr>
              <a:t>Simiyu</a:t>
            </a:r>
            <a:r>
              <a:rPr lang="en-CA" sz="1600" dirty="0">
                <a:solidFill>
                  <a:prstClr val="black"/>
                </a:solidFill>
                <a:latin typeface="Comic Sans MS" panose="030F0702030302020204" pitchFamily="66" charset="0"/>
                <a:ea typeface="Tahoma" panose="020B0604030504040204" pitchFamily="34" charset="0"/>
                <a:cs typeface="Tahoma" panose="020B0604030504040204" pitchFamily="34" charset="0"/>
              </a:rPr>
              <a:t> A., </a:t>
            </a:r>
            <a:r>
              <a:rPr lang="en-CA" sz="1600" dirty="0" err="1">
                <a:solidFill>
                  <a:prstClr val="black"/>
                </a:solidFill>
                <a:latin typeface="Comic Sans MS" panose="030F0702030302020204" pitchFamily="66" charset="0"/>
                <a:ea typeface="Tahoma" panose="020B0604030504040204" pitchFamily="34" charset="0"/>
                <a:cs typeface="Tahoma" panose="020B0604030504040204" pitchFamily="34" charset="0"/>
              </a:rPr>
              <a:t>Nyaboke</a:t>
            </a:r>
            <a:r>
              <a:rPr lang="en-CA" sz="1600" dirty="0">
                <a:solidFill>
                  <a:prstClr val="black"/>
                </a:solidFill>
                <a:latin typeface="Comic Sans MS" panose="030F0702030302020204" pitchFamily="66" charset="0"/>
                <a:ea typeface="Tahoma" panose="020B0604030504040204" pitchFamily="34" charset="0"/>
                <a:cs typeface="Tahoma" panose="020B0604030504040204" pitchFamily="34" charset="0"/>
              </a:rPr>
              <a:t> L</a:t>
            </a:r>
            <a:endParaRPr lang="en-US" altLang="en-US" sz="2000" b="1" dirty="0">
              <a:solidFill>
                <a:prstClr val="black"/>
              </a:solidFill>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3534016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DECC-A020-4938-A75F-4C1DE771AB10}"/>
              </a:ext>
            </a:extLst>
          </p:cNvPr>
          <p:cNvSpPr>
            <a:spLocks noGrp="1"/>
          </p:cNvSpPr>
          <p:nvPr>
            <p:ph type="ctrTitle"/>
          </p:nvPr>
        </p:nvSpPr>
        <p:spPr>
          <a:xfrm>
            <a:off x="168776" y="0"/>
            <a:ext cx="11920326" cy="2632755"/>
          </a:xfrm>
        </p:spPr>
        <p:txBody>
          <a:bodyPr>
            <a:noAutofit/>
          </a:bodyPr>
          <a:lstStyle/>
          <a:p>
            <a:br>
              <a:rPr lang="en-US" altLang="en-US" sz="3200" i="1" dirty="0">
                <a:latin typeface="Comic Sans MS" panose="030F0702030302020204" pitchFamily="66" charset="0"/>
              </a:rPr>
            </a:br>
            <a:endParaRPr lang="en-GB" sz="32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66254" y="63121"/>
            <a:ext cx="2794424" cy="2895307"/>
          </a:xfrm>
          <a:prstGeom prst="rect">
            <a:avLst/>
          </a:prstGeom>
        </p:spPr>
      </p:pic>
      <p:pic>
        <p:nvPicPr>
          <p:cNvPr id="6" name="Picture 5"/>
          <p:cNvPicPr>
            <a:picLocks noChangeAspect="1"/>
          </p:cNvPicPr>
          <p:nvPr/>
        </p:nvPicPr>
        <p:blipFill>
          <a:blip r:embed="rId3"/>
          <a:stretch>
            <a:fillRect/>
          </a:stretch>
        </p:blipFill>
        <p:spPr>
          <a:xfrm>
            <a:off x="9642764" y="63121"/>
            <a:ext cx="2446338" cy="3165849"/>
          </a:xfrm>
          <a:prstGeom prst="rect">
            <a:avLst/>
          </a:prstGeom>
        </p:spPr>
      </p:pic>
      <p:sp>
        <p:nvSpPr>
          <p:cNvPr id="7" name="Rectangle 6"/>
          <p:cNvSpPr/>
          <p:nvPr/>
        </p:nvSpPr>
        <p:spPr>
          <a:xfrm>
            <a:off x="2724728" y="2342267"/>
            <a:ext cx="8035635" cy="4226798"/>
          </a:xfrm>
          <a:prstGeom prst="rect">
            <a:avLst/>
          </a:prstGeom>
        </p:spPr>
        <p:txBody>
          <a:bodyPr wrap="square">
            <a:spAutoFit/>
          </a:bodyPr>
          <a:lstStyle/>
          <a:p>
            <a:pPr marL="342900" lvl="0" indent="-342900" defTabSz="685800">
              <a:spcBef>
                <a:spcPts val="750"/>
              </a:spcBef>
              <a:buClr>
                <a:srgbClr val="9CBEBD"/>
              </a:buClr>
              <a:buFont typeface="Wingdings" panose="05000000000000000000" pitchFamily="2" charset="2"/>
              <a:buChar char="§"/>
            </a:pPr>
            <a:r>
              <a:rPr lang="en-US" sz="2200" dirty="0">
                <a:solidFill>
                  <a:prstClr val="black"/>
                </a:solidFill>
                <a:latin typeface="Comic Sans MS" panose="030F0702030302020204" pitchFamily="66" charset="0"/>
                <a:cs typeface="Segoe UI" panose="020B0502040204020203" pitchFamily="34" charset="0"/>
              </a:rPr>
              <a:t>Livestock is a driver towards food security and sustainable development and is a viable pathway out of poverty for the poor especially women</a:t>
            </a:r>
          </a:p>
          <a:p>
            <a:pPr marL="342900" lvl="0" indent="-342900" defTabSz="685800">
              <a:spcBef>
                <a:spcPts val="750"/>
              </a:spcBef>
              <a:buClr>
                <a:srgbClr val="9CBEBD"/>
              </a:buClr>
              <a:buFont typeface="Wingdings" panose="05000000000000000000" pitchFamily="2" charset="2"/>
              <a:buChar char="§"/>
            </a:pPr>
            <a:endParaRPr lang="en-US" sz="2200" dirty="0">
              <a:solidFill>
                <a:prstClr val="black"/>
              </a:solidFill>
              <a:latin typeface="Comic Sans MS" panose="030F0702030302020204" pitchFamily="66" charset="0"/>
              <a:cs typeface="Segoe UI" panose="020B0502040204020203" pitchFamily="34" charset="0"/>
            </a:endParaRPr>
          </a:p>
          <a:p>
            <a:pPr marL="342900" lvl="0" indent="-342900" defTabSz="685800">
              <a:spcBef>
                <a:spcPts val="750"/>
              </a:spcBef>
              <a:buClr>
                <a:srgbClr val="9CBEBD"/>
              </a:buClr>
              <a:buFont typeface="Wingdings" panose="05000000000000000000" pitchFamily="2" charset="2"/>
              <a:buChar char="§"/>
            </a:pPr>
            <a:r>
              <a:rPr lang="en-US" sz="2200" dirty="0">
                <a:solidFill>
                  <a:prstClr val="black"/>
                </a:solidFill>
                <a:latin typeface="Comic Sans MS" panose="030F0702030302020204" pitchFamily="66" charset="0"/>
                <a:cs typeface="Segoe UI" panose="020B0502040204020203" pitchFamily="34" charset="0"/>
              </a:rPr>
              <a:t>Vaccines are critical yet their effective use is hampered:</a:t>
            </a:r>
          </a:p>
          <a:p>
            <a:pPr marL="342900" lvl="0" indent="-342900" defTabSz="685800">
              <a:spcBef>
                <a:spcPts val="750"/>
              </a:spcBef>
              <a:buClr>
                <a:srgbClr val="9CBEBD"/>
              </a:buClr>
              <a:buFont typeface="Wingdings" panose="05000000000000000000" pitchFamily="2" charset="2"/>
              <a:buChar char="§"/>
            </a:pPr>
            <a:endParaRPr lang="en-US" sz="2200" dirty="0">
              <a:solidFill>
                <a:prstClr val="black"/>
              </a:solidFill>
              <a:latin typeface="Comic Sans MS" panose="030F0702030302020204" pitchFamily="66" charset="0"/>
              <a:cs typeface="Segoe UI" panose="020B0502040204020203" pitchFamily="34" charset="0"/>
            </a:endParaRPr>
          </a:p>
          <a:p>
            <a:pPr lvl="0" defTabSz="685800">
              <a:spcBef>
                <a:spcPts val="750"/>
              </a:spcBef>
              <a:buClr>
                <a:srgbClr val="9CBEBD"/>
              </a:buClr>
              <a:buFont typeface="Wingdings" panose="05000000000000000000" pitchFamily="2" charset="2"/>
              <a:buChar char="§"/>
            </a:pPr>
            <a:r>
              <a:rPr lang="en-US" sz="2200" dirty="0">
                <a:solidFill>
                  <a:prstClr val="black"/>
                </a:solidFill>
                <a:latin typeface="Comic Sans MS" panose="030F0702030302020204" pitchFamily="66" charset="0"/>
                <a:cs typeface="Segoe UI" panose="020B0502040204020203" pitchFamily="34" charset="0"/>
              </a:rPr>
              <a:t>The GIVE project aims to </a:t>
            </a:r>
            <a:r>
              <a:rPr lang="en-US" sz="2200" b="1" dirty="0">
                <a:latin typeface="Comic Sans MS" panose="030F0702030302020204" pitchFamily="66" charset="0"/>
              </a:rPr>
              <a:t>e</a:t>
            </a:r>
            <a:r>
              <a:rPr lang="en-US" sz="2200" dirty="0">
                <a:latin typeface="Comic Sans MS" panose="030F0702030302020204" pitchFamily="66" charset="0"/>
              </a:rPr>
              <a:t>stablish the </a:t>
            </a:r>
            <a:r>
              <a:rPr lang="en-US" sz="2200" b="1" dirty="0">
                <a:latin typeface="Comic Sans MS" panose="030F0702030302020204" pitchFamily="66" charset="0"/>
              </a:rPr>
              <a:t>most optimal vaccine delivery </a:t>
            </a:r>
            <a:r>
              <a:rPr lang="en-US" sz="2200" dirty="0">
                <a:latin typeface="Comic Sans MS" panose="030F0702030302020204" pitchFamily="66" charset="0"/>
              </a:rPr>
              <a:t>approach that would enhance </a:t>
            </a:r>
            <a:r>
              <a:rPr lang="en-US" sz="2200" b="1" dirty="0">
                <a:latin typeface="Comic Sans MS" panose="030F0702030302020204" pitchFamily="66" charset="0"/>
              </a:rPr>
              <a:t>access</a:t>
            </a:r>
            <a:r>
              <a:rPr lang="en-US" sz="2200" dirty="0">
                <a:latin typeface="Comic Sans MS" panose="030F0702030302020204" pitchFamily="66" charset="0"/>
              </a:rPr>
              <a:t>, </a:t>
            </a:r>
            <a:r>
              <a:rPr lang="en-US" sz="2200" b="1" dirty="0">
                <a:latin typeface="Comic Sans MS" panose="030F0702030302020204" pitchFamily="66" charset="0"/>
              </a:rPr>
              <a:t>uptake</a:t>
            </a:r>
            <a:r>
              <a:rPr lang="en-US" sz="2200" dirty="0">
                <a:latin typeface="Comic Sans MS" panose="030F0702030302020204" pitchFamily="66" charset="0"/>
              </a:rPr>
              <a:t> and </a:t>
            </a:r>
            <a:r>
              <a:rPr lang="en-US" sz="2200" b="1" dirty="0">
                <a:latin typeface="Comic Sans MS" panose="030F0702030302020204" pitchFamily="66" charset="0"/>
              </a:rPr>
              <a:t>utilization</a:t>
            </a:r>
            <a:r>
              <a:rPr lang="en-US" sz="2200" dirty="0">
                <a:latin typeface="Comic Sans MS" panose="030F0702030302020204" pitchFamily="66" charset="0"/>
              </a:rPr>
              <a:t> of the Newcastle disease vaccines  and CCPP Vaccine among </a:t>
            </a:r>
            <a:r>
              <a:rPr lang="en-US" sz="2200" b="1" dirty="0">
                <a:latin typeface="Comic Sans MS" panose="030F0702030302020204" pitchFamily="66" charset="0"/>
              </a:rPr>
              <a:t>smallholder chicken farmers more so women. </a:t>
            </a:r>
            <a:endParaRPr lang="en-US" sz="2200" dirty="0">
              <a:latin typeface="Comic Sans MS" panose="030F0702030302020204" pitchFamily="66" charset="0"/>
            </a:endParaRPr>
          </a:p>
        </p:txBody>
      </p:sp>
    </p:spTree>
    <p:extLst>
      <p:ext uri="{BB962C8B-B14F-4D97-AF65-F5344CB8AC3E}">
        <p14:creationId xmlns:p14="http://schemas.microsoft.com/office/powerpoint/2010/main" val="3699858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543" y="0"/>
            <a:ext cx="8911687" cy="1280890"/>
          </a:xfrm>
        </p:spPr>
        <p:txBody>
          <a:bodyPr/>
          <a:lstStyle/>
          <a:p>
            <a:r>
              <a:rPr lang="en-US" dirty="0"/>
              <a:t>GIVE Research Objectives</a:t>
            </a:r>
          </a:p>
        </p:txBody>
      </p:sp>
      <p:sp>
        <p:nvSpPr>
          <p:cNvPr id="3" name="Content Placeholder 2"/>
          <p:cNvSpPr>
            <a:spLocks noGrp="1"/>
          </p:cNvSpPr>
          <p:nvPr>
            <p:ph idx="1"/>
          </p:nvPr>
        </p:nvSpPr>
        <p:spPr>
          <a:xfrm>
            <a:off x="3002226" y="1077729"/>
            <a:ext cx="9019309" cy="5481782"/>
          </a:xfrm>
        </p:spPr>
        <p:txBody>
          <a:bodyPr>
            <a:normAutofit/>
          </a:bodyPr>
          <a:lstStyle/>
          <a:p>
            <a:pPr marL="457200" lvl="0" indent="-457200" algn="just" defTabSz="685800" eaLnBrk="1" fontAlgn="auto" hangingPunct="1">
              <a:lnSpc>
                <a:spcPct val="90000"/>
              </a:lnSpc>
              <a:spcBef>
                <a:spcPts val="750"/>
              </a:spcBef>
              <a:spcAft>
                <a:spcPts val="0"/>
              </a:spcAft>
              <a:buClrTx/>
              <a:buFont typeface="+mj-lt"/>
              <a:buAutoNum type="arabicPeriod"/>
            </a:pPr>
            <a:r>
              <a:rPr lang="en-US" sz="2000" dirty="0">
                <a:solidFill>
                  <a:prstClr val="black"/>
                </a:solidFill>
                <a:latin typeface="Comic Sans MS" panose="030F0702030302020204" pitchFamily="66" charset="0"/>
                <a:cs typeface="Segoe UI" panose="020B0502040204020203" pitchFamily="34" charset="0"/>
              </a:rPr>
              <a:t>To establish the vaccine knowledge among women and how it affects their ability to use and benefit from vaccines</a:t>
            </a:r>
          </a:p>
          <a:p>
            <a:pPr marL="457200" lvl="0" indent="-457200" algn="just" defTabSz="685800" eaLnBrk="1" fontAlgn="auto" hangingPunct="1">
              <a:lnSpc>
                <a:spcPct val="90000"/>
              </a:lnSpc>
              <a:spcBef>
                <a:spcPts val="750"/>
              </a:spcBef>
              <a:spcAft>
                <a:spcPts val="0"/>
              </a:spcAft>
              <a:buClrTx/>
              <a:buFont typeface="+mj-lt"/>
              <a:buAutoNum type="arabicPeriod"/>
            </a:pPr>
            <a:endParaRPr lang="en-US" sz="2000" dirty="0">
              <a:solidFill>
                <a:prstClr val="black"/>
              </a:solidFill>
              <a:latin typeface="Comic Sans MS" panose="030F0702030302020204" pitchFamily="66" charset="0"/>
              <a:cs typeface="Segoe UI" panose="020B0502040204020203" pitchFamily="34" charset="0"/>
            </a:endParaRPr>
          </a:p>
          <a:p>
            <a:pPr marL="457200" lvl="0" indent="-457200" algn="just" defTabSz="685800" eaLnBrk="1" fontAlgn="auto" hangingPunct="1">
              <a:lnSpc>
                <a:spcPct val="90000"/>
              </a:lnSpc>
              <a:spcBef>
                <a:spcPts val="750"/>
              </a:spcBef>
              <a:spcAft>
                <a:spcPts val="0"/>
              </a:spcAft>
              <a:buClrTx/>
              <a:buFont typeface="+mj-lt"/>
              <a:buAutoNum type="arabicPeriod"/>
            </a:pPr>
            <a:r>
              <a:rPr lang="en-US" sz="2000" dirty="0">
                <a:solidFill>
                  <a:prstClr val="black"/>
                </a:solidFill>
                <a:latin typeface="Comic Sans MS" panose="030F0702030302020204" pitchFamily="66" charset="0"/>
                <a:cs typeface="Segoe UI" panose="020B0502040204020203" pitchFamily="34" charset="0"/>
              </a:rPr>
              <a:t>To explore the socio-cultural, economic and technical barriers in access to ND and CCPP vaccines.</a:t>
            </a:r>
          </a:p>
          <a:p>
            <a:pPr marL="457200" lvl="0" indent="-457200" algn="just" defTabSz="685800" eaLnBrk="1" fontAlgn="auto" hangingPunct="1">
              <a:lnSpc>
                <a:spcPct val="90000"/>
              </a:lnSpc>
              <a:spcBef>
                <a:spcPts val="750"/>
              </a:spcBef>
              <a:spcAft>
                <a:spcPts val="0"/>
              </a:spcAft>
              <a:buClrTx/>
              <a:buFont typeface="+mj-lt"/>
              <a:buAutoNum type="arabicPeriod"/>
            </a:pPr>
            <a:endParaRPr lang="en-US" sz="2000" dirty="0">
              <a:solidFill>
                <a:prstClr val="black"/>
              </a:solidFill>
              <a:latin typeface="Comic Sans MS" panose="030F0702030302020204" pitchFamily="66" charset="0"/>
              <a:cs typeface="Segoe UI" panose="020B0502040204020203" pitchFamily="34" charset="0"/>
            </a:endParaRPr>
          </a:p>
          <a:p>
            <a:pPr marL="457200" lvl="0" indent="-457200" algn="just" defTabSz="685800" eaLnBrk="1" fontAlgn="auto" hangingPunct="1">
              <a:lnSpc>
                <a:spcPct val="90000"/>
              </a:lnSpc>
              <a:spcBef>
                <a:spcPts val="750"/>
              </a:spcBef>
              <a:spcAft>
                <a:spcPts val="0"/>
              </a:spcAft>
              <a:buClrTx/>
              <a:buFont typeface="+mj-lt"/>
              <a:buAutoNum type="arabicPeriod"/>
            </a:pPr>
            <a:r>
              <a:rPr lang="en-US" sz="2000" dirty="0">
                <a:solidFill>
                  <a:prstClr val="black"/>
                </a:solidFill>
                <a:latin typeface="Comic Sans MS" panose="030F0702030302020204" pitchFamily="66" charset="0"/>
                <a:cs typeface="Segoe UI" panose="020B0502040204020203" pitchFamily="34" charset="0"/>
              </a:rPr>
              <a:t>To examine norms that hinder women from owning and using livestock, participating in and benefiting from the livestock vaccines value chain, and utilizing vaccines to improve the productivity of their livestock.</a:t>
            </a:r>
          </a:p>
          <a:p>
            <a:pPr marL="457200" lvl="0" indent="-457200" algn="just" defTabSz="685800" eaLnBrk="1" fontAlgn="auto" hangingPunct="1">
              <a:lnSpc>
                <a:spcPct val="90000"/>
              </a:lnSpc>
              <a:spcBef>
                <a:spcPts val="750"/>
              </a:spcBef>
              <a:spcAft>
                <a:spcPts val="0"/>
              </a:spcAft>
              <a:buClrTx/>
              <a:buFont typeface="+mj-lt"/>
              <a:buAutoNum type="arabicPeriod"/>
            </a:pPr>
            <a:endParaRPr lang="en-US" sz="2000" dirty="0">
              <a:solidFill>
                <a:prstClr val="black"/>
              </a:solidFill>
              <a:latin typeface="Comic Sans MS" panose="030F0702030302020204" pitchFamily="66" charset="0"/>
              <a:cs typeface="Segoe UI" panose="020B0502040204020203" pitchFamily="34" charset="0"/>
            </a:endParaRPr>
          </a:p>
          <a:p>
            <a:pPr marL="457200" lvl="0" indent="-457200" algn="just" defTabSz="685800" eaLnBrk="1" fontAlgn="auto" hangingPunct="1">
              <a:lnSpc>
                <a:spcPct val="90000"/>
              </a:lnSpc>
              <a:spcBef>
                <a:spcPts val="750"/>
              </a:spcBef>
              <a:spcAft>
                <a:spcPts val="0"/>
              </a:spcAft>
              <a:buClrTx/>
              <a:buFont typeface="+mj-lt"/>
              <a:buAutoNum type="arabicPeriod"/>
            </a:pPr>
            <a:r>
              <a:rPr lang="en-US" sz="2000" dirty="0">
                <a:solidFill>
                  <a:prstClr val="black"/>
                </a:solidFill>
                <a:latin typeface="Comic Sans MS" panose="030F0702030302020204" pitchFamily="66" charset="0"/>
                <a:cs typeface="Segoe UI" panose="020B0502040204020203" pitchFamily="34" charset="0"/>
              </a:rPr>
              <a:t>To map actors who influence norms and practices that affect women’s engagement. </a:t>
            </a:r>
          </a:p>
          <a:p>
            <a:pPr marL="457200" lvl="0" indent="-457200" algn="just" defTabSz="685800" eaLnBrk="1" fontAlgn="auto" hangingPunct="1">
              <a:lnSpc>
                <a:spcPct val="90000"/>
              </a:lnSpc>
              <a:spcBef>
                <a:spcPts val="750"/>
              </a:spcBef>
              <a:spcAft>
                <a:spcPts val="0"/>
              </a:spcAft>
              <a:buClrTx/>
              <a:buFont typeface="+mj-lt"/>
              <a:buAutoNum type="arabicPeriod"/>
            </a:pPr>
            <a:endParaRPr lang="en-US" sz="2000" dirty="0">
              <a:solidFill>
                <a:prstClr val="black"/>
              </a:solidFill>
              <a:latin typeface="Comic Sans MS" panose="030F0702030302020204" pitchFamily="66" charset="0"/>
              <a:cs typeface="Segoe UI" panose="020B0502040204020203" pitchFamily="34" charset="0"/>
            </a:endParaRPr>
          </a:p>
          <a:p>
            <a:pPr marL="457200" lvl="0" indent="-457200" algn="just" defTabSz="685800" eaLnBrk="1" fontAlgn="auto" hangingPunct="1">
              <a:lnSpc>
                <a:spcPct val="90000"/>
              </a:lnSpc>
              <a:spcBef>
                <a:spcPts val="750"/>
              </a:spcBef>
              <a:spcAft>
                <a:spcPts val="0"/>
              </a:spcAft>
              <a:buClrTx/>
              <a:buFont typeface="+mj-lt"/>
              <a:buAutoNum type="arabicPeriod"/>
            </a:pPr>
            <a:r>
              <a:rPr lang="en-US" sz="2000" dirty="0">
                <a:solidFill>
                  <a:prstClr val="black"/>
                </a:solidFill>
                <a:latin typeface="Comic Sans MS" panose="030F0702030302020204" pitchFamily="66" charset="0"/>
                <a:cs typeface="Segoe UI" panose="020B0502040204020203" pitchFamily="34" charset="0"/>
              </a:rPr>
              <a:t>To identify the gender-based factors in adoption of ND and CCPP vaccines along the vaccine value chain among female smallholder farmers.</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C160ED-0F97-4D50-8809-F3E05C4B9CBE}" type="slidenum">
              <a:rPr kumimoji="0" lang="en-US" altLang="en-US" sz="2000" b="0" i="0" u="none" strike="noStrike" kern="1200" cap="none" spc="0" normalizeH="0" baseline="0" noProof="0" smtClean="0">
                <a:ln>
                  <a:noFill/>
                </a:ln>
                <a:solidFill>
                  <a:srgbClr val="FEFFFF"/>
                </a:solidFill>
                <a:effectLst/>
                <a:uLnTx/>
                <a:uFillTx/>
                <a:latin typeface="Franklin Gothic Book" panose="020B05030201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2000" b="0" i="0" u="none" strike="noStrike" kern="1200" cap="none" spc="0" normalizeH="0" baseline="0" noProof="0">
              <a:ln>
                <a:noFill/>
              </a:ln>
              <a:solidFill>
                <a:srgbClr val="FEFFFF"/>
              </a:solidFill>
              <a:effectLst/>
              <a:uLnTx/>
              <a:uFillTx/>
              <a:latin typeface="Franklin Gothic Book" panose="020B0503020102020204" pitchFamily="34" charset="0"/>
              <a:ea typeface="+mn-ea"/>
              <a:cs typeface="Arial" panose="020B0604020202020204" pitchFamily="34" charset="0"/>
            </a:endParaRPr>
          </a:p>
        </p:txBody>
      </p:sp>
      <p:pic>
        <p:nvPicPr>
          <p:cNvPr id="5" name="Picture 4"/>
          <p:cNvPicPr>
            <a:picLocks noChangeAspect="1"/>
          </p:cNvPicPr>
          <p:nvPr/>
        </p:nvPicPr>
        <p:blipFill>
          <a:blip r:embed="rId2"/>
          <a:stretch>
            <a:fillRect/>
          </a:stretch>
        </p:blipFill>
        <p:spPr>
          <a:xfrm>
            <a:off x="99930" y="5181600"/>
            <a:ext cx="2902296" cy="1676400"/>
          </a:xfrm>
          <a:prstGeom prst="rect">
            <a:avLst/>
          </a:prstGeom>
        </p:spPr>
      </p:pic>
    </p:spTree>
    <p:extLst>
      <p:ext uri="{BB962C8B-B14F-4D97-AF65-F5344CB8AC3E}">
        <p14:creationId xmlns:p14="http://schemas.microsoft.com/office/powerpoint/2010/main" val="3708535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93" y="263235"/>
            <a:ext cx="8911687" cy="655782"/>
          </a:xfrm>
        </p:spPr>
        <p:txBody>
          <a:bodyPr>
            <a:normAutofit fontScale="90000"/>
          </a:bodyPr>
          <a:lstStyle/>
          <a:p>
            <a:pPr algn="ctr"/>
            <a:r>
              <a:rPr lang="en-US" dirty="0">
                <a:latin typeface="Comic Sans MS" panose="030F0702030302020204" pitchFamily="66" charset="0"/>
              </a:rPr>
              <a:t>Intervention</a:t>
            </a:r>
          </a:p>
        </p:txBody>
      </p:sp>
      <p:sp>
        <p:nvSpPr>
          <p:cNvPr id="3" name="Content Placeholder 2"/>
          <p:cNvSpPr>
            <a:spLocks noGrp="1"/>
          </p:cNvSpPr>
          <p:nvPr>
            <p:ph idx="1"/>
          </p:nvPr>
        </p:nvSpPr>
        <p:spPr>
          <a:xfrm>
            <a:off x="241530" y="1413453"/>
            <a:ext cx="9814357" cy="5181312"/>
          </a:xfrm>
        </p:spPr>
        <p:txBody>
          <a:bodyPr/>
          <a:lstStyle/>
          <a:p>
            <a:pPr lvl="0">
              <a:lnSpc>
                <a:spcPts val="3360"/>
              </a:lnSpc>
              <a:spcBef>
                <a:spcPts val="0"/>
              </a:spcBef>
              <a:buClr>
                <a:srgbClr val="F07F09"/>
              </a:buClr>
            </a:pPr>
            <a:endParaRPr lang="en-US" sz="2800" b="1" dirty="0">
              <a:latin typeface="Comic Sans MS" panose="030F0702030302020204" pitchFamily="66" charset="0"/>
            </a:endParaRPr>
          </a:p>
          <a:p>
            <a:pPr>
              <a:spcBef>
                <a:spcPts val="0"/>
              </a:spcBef>
            </a:pPr>
            <a:r>
              <a:rPr lang="en-US" sz="2800" dirty="0">
                <a:latin typeface="Comic Sans MS" panose="030F0702030302020204" pitchFamily="66" charset="0"/>
              </a:rPr>
              <a:t>While the diseases are vaccine preventable, the vaccination rates remain critically low especially among smallholder women farmers in </a:t>
            </a:r>
            <a:r>
              <a:rPr lang="en-US" sz="2800" dirty="0" err="1">
                <a:latin typeface="Comic Sans MS" panose="030F0702030302020204" pitchFamily="66" charset="0"/>
              </a:rPr>
              <a:t>Makueni</a:t>
            </a:r>
            <a:r>
              <a:rPr lang="en-US" sz="2800" dirty="0">
                <a:latin typeface="Comic Sans MS" panose="030F0702030302020204" pitchFamily="66" charset="0"/>
              </a:rPr>
              <a:t> County. </a:t>
            </a:r>
          </a:p>
          <a:p>
            <a:pPr>
              <a:spcBef>
                <a:spcPts val="0"/>
              </a:spcBef>
            </a:pPr>
            <a:endParaRPr lang="en-US" sz="2800" dirty="0">
              <a:latin typeface="Comic Sans MS" panose="030F0702030302020204" pitchFamily="66" charset="0"/>
            </a:endParaRPr>
          </a:p>
          <a:p>
            <a:pPr>
              <a:spcBef>
                <a:spcPts val="0"/>
              </a:spcBef>
            </a:pPr>
            <a:r>
              <a:rPr lang="en-US" sz="2800" dirty="0">
                <a:latin typeface="Comic Sans MS" panose="030F0702030302020204" pitchFamily="66" charset="0"/>
              </a:rPr>
              <a:t>Project intervention: Testing two different vaccine delivery models for NCD: </a:t>
            </a:r>
          </a:p>
          <a:p>
            <a:pPr lvl="1">
              <a:spcBef>
                <a:spcPts val="0"/>
              </a:spcBef>
            </a:pPr>
            <a:r>
              <a:rPr lang="en-US" sz="2600" dirty="0">
                <a:latin typeface="Comic Sans MS" panose="030F0702030302020204" pitchFamily="66" charset="0"/>
              </a:rPr>
              <a:t>Demand Driven Model (DDM) </a:t>
            </a:r>
          </a:p>
          <a:p>
            <a:pPr lvl="1">
              <a:lnSpc>
                <a:spcPct val="150000"/>
              </a:lnSpc>
              <a:spcBef>
                <a:spcPts val="0"/>
              </a:spcBef>
            </a:pPr>
            <a:r>
              <a:rPr lang="en-US" sz="2600" dirty="0">
                <a:latin typeface="Comic Sans MS" panose="030F0702030302020204" pitchFamily="66" charset="0"/>
              </a:rPr>
              <a:t>Community Vaccinator Driven Model (CVDM) </a:t>
            </a:r>
          </a:p>
          <a:p>
            <a:pPr lvl="1">
              <a:lnSpc>
                <a:spcPct val="150000"/>
              </a:lnSpc>
              <a:spcBef>
                <a:spcPts val="0"/>
              </a:spcBef>
            </a:pPr>
            <a:r>
              <a:rPr lang="en-US" sz="2600" dirty="0">
                <a:latin typeface="Comic Sans MS" panose="030F0702030302020204" pitchFamily="66" charset="0"/>
              </a:rPr>
              <a:t>Compare them with Status quo. </a:t>
            </a:r>
          </a:p>
          <a:p>
            <a:pPr lvl="1">
              <a:lnSpc>
                <a:spcPct val="150000"/>
              </a:lnSpc>
              <a:spcBef>
                <a:spcPts val="0"/>
              </a:spcBef>
            </a:pPr>
            <a:r>
              <a:rPr lang="en-US" sz="2600" dirty="0">
                <a:latin typeface="Comic Sans MS" panose="030F0702030302020204" pitchFamily="66" charset="0"/>
              </a:rPr>
              <a:t>Formation/strengthening of cooperatives/peer educators</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C160ED-0F97-4D50-8809-F3E05C4B9CBE}" type="slidenum">
              <a:rPr kumimoji="0" lang="en-US" altLang="en-US" sz="2000" b="0" i="0" u="none" strike="noStrike" kern="1200" cap="none" spc="0" normalizeH="0" baseline="0" noProof="0" smtClean="0">
                <a:ln>
                  <a:noFill/>
                </a:ln>
                <a:solidFill>
                  <a:srgbClr val="FEFFFF"/>
                </a:solidFill>
                <a:effectLst/>
                <a:uLnTx/>
                <a:uFillTx/>
                <a:latin typeface="Franklin Gothic Book" panose="020B05030201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2000" b="0" i="0" u="none" strike="noStrike" kern="1200" cap="none" spc="0" normalizeH="0" baseline="0" noProof="0">
              <a:ln>
                <a:noFill/>
              </a:ln>
              <a:solidFill>
                <a:srgbClr val="FEFFFF"/>
              </a:solidFill>
              <a:effectLst/>
              <a:uLnTx/>
              <a:uFillTx/>
              <a:latin typeface="Franklin Gothic Book" panose="020B0503020102020204" pitchFamily="34" charset="0"/>
              <a:ea typeface="+mn-ea"/>
              <a:cs typeface="Arial" panose="020B0604020202020204" pitchFamily="34" charset="0"/>
            </a:endParaRPr>
          </a:p>
        </p:txBody>
      </p:sp>
      <p:pic>
        <p:nvPicPr>
          <p:cNvPr id="6" name="Picture 5"/>
          <p:cNvPicPr>
            <a:picLocks noChangeAspect="1"/>
          </p:cNvPicPr>
          <p:nvPr/>
        </p:nvPicPr>
        <p:blipFill>
          <a:blip r:embed="rId2"/>
          <a:stretch>
            <a:fillRect/>
          </a:stretch>
        </p:blipFill>
        <p:spPr>
          <a:xfrm>
            <a:off x="8986142" y="0"/>
            <a:ext cx="3298222" cy="2341067"/>
          </a:xfrm>
          <a:prstGeom prst="rect">
            <a:avLst/>
          </a:prstGeom>
        </p:spPr>
      </p:pic>
    </p:spTree>
    <p:extLst>
      <p:ext uri="{BB962C8B-B14F-4D97-AF65-F5344CB8AC3E}">
        <p14:creationId xmlns:p14="http://schemas.microsoft.com/office/powerpoint/2010/main" val="3436701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754909" y="-1"/>
            <a:ext cx="9005455" cy="650875"/>
          </a:xfrm>
        </p:spPr>
        <p:txBody>
          <a:bodyPr>
            <a:normAutofit fontScale="90000"/>
          </a:bodyPr>
          <a:lstStyle/>
          <a:p>
            <a:pPr algn="ctr" eaLnBrk="1" hangingPunct="1"/>
            <a:r>
              <a:rPr lang="en-US" altLang="en-US" dirty="0">
                <a:solidFill>
                  <a:srgbClr val="002060"/>
                </a:solidFill>
              </a:rPr>
              <a:t>Theory of Change: GIVE PROJECT</a:t>
            </a:r>
          </a:p>
        </p:txBody>
      </p:sp>
      <p:sp>
        <p:nvSpPr>
          <p:cNvPr id="24579" name="Slide Number Placeholder 3"/>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Franklin Gothic Book" panose="020B05030201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Franklin Gothic Book" panose="020B05030201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Franklin Gothic Book" panose="020B05030201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Franklin Gothic Book" panose="020B05030201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Franklin Gothic Book" panose="020B05030201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Franklin Gothic Book" panose="020B05030201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Franklin Gothic Book" panose="020B05030201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Franklin Gothic Book" panose="020B05030201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Franklin Gothic Book" panose="020B05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BDBDFF-2F10-4F4A-8E15-007B99C6006D}" type="slidenum">
              <a:rPr kumimoji="0" lang="en-US" altLang="en-US" sz="2000" b="0" i="0" u="none" strike="noStrike" kern="1200" cap="none" spc="0" normalizeH="0" baseline="0" noProof="0" smtClean="0">
                <a:ln>
                  <a:noFill/>
                </a:ln>
                <a:solidFill>
                  <a:srgbClr val="FEFFFF"/>
                </a:solidFill>
                <a:effectLst/>
                <a:uLnTx/>
                <a:uFillTx/>
                <a:latin typeface="Franklin Gothic Book" panose="020B05030201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2000" b="0" i="0" u="none" strike="noStrike" kern="1200" cap="none" spc="0" normalizeH="0" baseline="0" noProof="0">
              <a:ln>
                <a:noFill/>
              </a:ln>
              <a:solidFill>
                <a:srgbClr val="FEFFFF"/>
              </a:solidFill>
              <a:effectLst/>
              <a:uLnTx/>
              <a:uFillTx/>
              <a:latin typeface="Franklin Gothic Book" panose="020B0503020102020204" pitchFamily="34" charset="0"/>
              <a:ea typeface="+mn-ea"/>
              <a:cs typeface="Arial" panose="020B0604020202020204" pitchFamily="34" charset="0"/>
            </a:endParaRP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650875"/>
            <a:ext cx="1161415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358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7B1F9-9C07-486B-9B3E-7F666833BCD1}"/>
              </a:ext>
            </a:extLst>
          </p:cNvPr>
          <p:cNvSpPr>
            <a:spLocks noGrp="1"/>
          </p:cNvSpPr>
          <p:nvPr>
            <p:ph type="title"/>
          </p:nvPr>
        </p:nvSpPr>
        <p:spPr>
          <a:xfrm>
            <a:off x="838200" y="0"/>
            <a:ext cx="10515600" cy="1325563"/>
          </a:xfrm>
        </p:spPr>
        <p:txBody>
          <a:bodyPr>
            <a:normAutofit/>
          </a:bodyPr>
          <a:lstStyle/>
          <a:p>
            <a:pPr algn="ctr"/>
            <a:r>
              <a:rPr lang="en-GB" sz="3600" dirty="0">
                <a:latin typeface="Comic Sans MS" panose="030F0702030302020204" pitchFamily="66" charset="0"/>
              </a:rPr>
              <a:t>Reflections</a:t>
            </a:r>
          </a:p>
        </p:txBody>
      </p:sp>
      <p:sp>
        <p:nvSpPr>
          <p:cNvPr id="3" name="Content Placeholder 2">
            <a:extLst>
              <a:ext uri="{FF2B5EF4-FFF2-40B4-BE49-F238E27FC236}">
                <a16:creationId xmlns:a16="http://schemas.microsoft.com/office/drawing/2014/main" id="{EBD32530-262E-4A60-AC8F-D6EA40776857}"/>
              </a:ext>
            </a:extLst>
          </p:cNvPr>
          <p:cNvSpPr>
            <a:spLocks noGrp="1"/>
          </p:cNvSpPr>
          <p:nvPr>
            <p:ph idx="1"/>
          </p:nvPr>
        </p:nvSpPr>
        <p:spPr>
          <a:xfrm>
            <a:off x="838200" y="1325563"/>
            <a:ext cx="10515600" cy="5416982"/>
          </a:xfrm>
        </p:spPr>
        <p:txBody>
          <a:bodyPr>
            <a:normAutofit/>
          </a:bodyPr>
          <a:lstStyle/>
          <a:p>
            <a:r>
              <a:rPr lang="en-GB" sz="2800" dirty="0">
                <a:solidFill>
                  <a:prstClr val="black"/>
                </a:solidFill>
                <a:latin typeface="Comic Sans MS" panose="030F0702030302020204" pitchFamily="66" charset="0"/>
                <a:ea typeface="+mj-ea"/>
                <a:cs typeface="+mj-cs"/>
              </a:rPr>
              <a:t>Improving gender equity in economic and technological inclusion of women and underserved groups in agriculture-oriented services requires several approaches</a:t>
            </a:r>
          </a:p>
          <a:p>
            <a:endParaRPr lang="en-GB" sz="2800" dirty="0">
              <a:latin typeface="Comic Sans MS" panose="030F0702030302020204" pitchFamily="66" charset="0"/>
            </a:endParaRPr>
          </a:p>
          <a:p>
            <a:r>
              <a:rPr lang="en-GB" sz="2800" dirty="0">
                <a:latin typeface="Comic Sans MS" panose="030F0702030302020204" pitchFamily="66" charset="0"/>
              </a:rPr>
              <a:t>The issues surrounding the lack of access to and adoption of technology are context-specific and complex. </a:t>
            </a:r>
            <a:r>
              <a:rPr lang="en-GB" sz="2800" i="1" dirty="0">
                <a:latin typeface="Comic Sans MS" panose="030F0702030302020204" pitchFamily="66" charset="0"/>
              </a:rPr>
              <a:t>The iceberg analogy</a:t>
            </a:r>
          </a:p>
          <a:p>
            <a:endParaRPr lang="en-GB" sz="2800" dirty="0">
              <a:latin typeface="Comic Sans MS" panose="030F0702030302020204" pitchFamily="66" charset="0"/>
            </a:endParaRPr>
          </a:p>
          <a:p>
            <a:r>
              <a:rPr lang="en-GB" sz="2800" dirty="0">
                <a:latin typeface="Comic Sans MS" panose="030F0702030302020204" pitchFamily="66" charset="0"/>
              </a:rPr>
              <a:t>Social norms and behaviour are key for change to take place and for greater equality to be achieved between men and women </a:t>
            </a:r>
          </a:p>
          <a:p>
            <a:endParaRPr lang="en-GB" dirty="0">
              <a:latin typeface="Comic Sans MS" panose="030F0702030302020204" pitchFamily="66" charset="0"/>
            </a:endParaRPr>
          </a:p>
        </p:txBody>
      </p:sp>
    </p:spTree>
    <p:extLst>
      <p:ext uri="{BB962C8B-B14F-4D97-AF65-F5344CB8AC3E}">
        <p14:creationId xmlns:p14="http://schemas.microsoft.com/office/powerpoint/2010/main" val="3848914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182" y="158317"/>
            <a:ext cx="10515600" cy="1325563"/>
          </a:xfrm>
        </p:spPr>
        <p:txBody>
          <a:bodyPr>
            <a:normAutofit/>
          </a:bodyPr>
          <a:lstStyle/>
          <a:p>
            <a:r>
              <a:rPr lang="en-US" sz="2800" dirty="0">
                <a:latin typeface="Comic Sans MS" panose="030F0702030302020204" pitchFamily="66" charset="0"/>
              </a:rPr>
              <a:t>Reflections</a:t>
            </a:r>
          </a:p>
        </p:txBody>
      </p:sp>
      <p:sp>
        <p:nvSpPr>
          <p:cNvPr id="3" name="Content Placeholder 2"/>
          <p:cNvSpPr>
            <a:spLocks noGrp="1"/>
          </p:cNvSpPr>
          <p:nvPr>
            <p:ph idx="1"/>
          </p:nvPr>
        </p:nvSpPr>
        <p:spPr>
          <a:xfrm>
            <a:off x="847436" y="1289916"/>
            <a:ext cx="10515600" cy="5027756"/>
          </a:xfrm>
        </p:spPr>
        <p:txBody>
          <a:bodyPr>
            <a:normAutofit lnSpcReduction="10000"/>
          </a:bodyPr>
          <a:lstStyle/>
          <a:p>
            <a:endParaRPr lang="en-US" dirty="0"/>
          </a:p>
          <a:p>
            <a:pPr marL="457200" indent="-457200">
              <a:buAutoNum type="arabicPeriod"/>
            </a:pPr>
            <a:r>
              <a:rPr lang="en-US" sz="2400" dirty="0">
                <a:latin typeface="Comic Sans MS" panose="030F0702030302020204" pitchFamily="66" charset="0"/>
              </a:rPr>
              <a:t>Gender analysis needed to inform policy, programs and innovations targeting economic and technological inclusion of women and underserved groups in agriculture-oriented services.</a:t>
            </a:r>
          </a:p>
          <a:p>
            <a:pPr marL="457200" indent="-457200">
              <a:buAutoNum type="arabicPeriod"/>
            </a:pPr>
            <a:endParaRPr lang="en-US" sz="2400" dirty="0">
              <a:latin typeface="Comic Sans MS" panose="030F0702030302020204" pitchFamily="66" charset="0"/>
            </a:endParaRPr>
          </a:p>
          <a:p>
            <a:pPr marL="0" indent="0">
              <a:buNone/>
            </a:pPr>
            <a:r>
              <a:rPr lang="en-US" sz="2400" dirty="0">
                <a:latin typeface="Comic Sans MS" panose="030F0702030302020204" pitchFamily="66" charset="0"/>
              </a:rPr>
              <a:t>2. Understanding of the socio-cultural, economic, political context in   which gender power relations occur.</a:t>
            </a:r>
          </a:p>
          <a:p>
            <a:pPr marL="0" indent="0">
              <a:buNone/>
            </a:pPr>
            <a:endParaRPr lang="en-US" sz="2400" dirty="0">
              <a:latin typeface="Comic Sans MS" panose="030F0702030302020204" pitchFamily="66" charset="0"/>
            </a:endParaRPr>
          </a:p>
          <a:p>
            <a:pPr marL="0" indent="0">
              <a:buNone/>
            </a:pPr>
            <a:r>
              <a:rPr lang="en-US" sz="2400" dirty="0">
                <a:latin typeface="Comic Sans MS" panose="030F0702030302020204" pitchFamily="66" charset="0"/>
              </a:rPr>
              <a:t>3. Skills and capacity assessment and training for communities especially women targeted with agricultural technologies.</a:t>
            </a:r>
          </a:p>
          <a:p>
            <a:pPr marL="0" indent="0">
              <a:buNone/>
            </a:pPr>
            <a:endParaRPr lang="en-US" sz="2400" dirty="0">
              <a:latin typeface="Comic Sans MS" panose="030F0702030302020204" pitchFamily="66" charset="0"/>
            </a:endParaRPr>
          </a:p>
          <a:p>
            <a:pPr marL="0" indent="0">
              <a:buNone/>
            </a:pPr>
            <a:r>
              <a:rPr lang="en-US" sz="2400" dirty="0">
                <a:latin typeface="Comic Sans MS" panose="030F0702030302020204" pitchFamily="66" charset="0"/>
              </a:rPr>
              <a:t>4. Inclusion of </a:t>
            </a:r>
            <a:r>
              <a:rPr lang="en-GB" sz="2400" dirty="0">
                <a:solidFill>
                  <a:prstClr val="black"/>
                </a:solidFill>
                <a:latin typeface="Comic Sans MS" panose="030F0702030302020204" pitchFamily="66" charset="0"/>
                <a:cs typeface="Segoe UI" panose="020B0502040204020203" pitchFamily="34" charset="0"/>
              </a:rPr>
              <a:t>Men as enablers of women empowerment in interventions targeted at women</a:t>
            </a:r>
            <a:endParaRPr lang="en-US" sz="2400" dirty="0"/>
          </a:p>
        </p:txBody>
      </p:sp>
    </p:spTree>
    <p:extLst>
      <p:ext uri="{BB962C8B-B14F-4D97-AF65-F5344CB8AC3E}">
        <p14:creationId xmlns:p14="http://schemas.microsoft.com/office/powerpoint/2010/main" val="788933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88970" y="1189677"/>
            <a:ext cx="4055625" cy="1084600"/>
          </a:xfrm>
          <a:prstGeom prst="rect">
            <a:avLst/>
          </a:prstGeom>
        </p:spPr>
      </p:pic>
      <p:pic>
        <p:nvPicPr>
          <p:cNvPr id="3" name="Picture 2"/>
          <p:cNvPicPr>
            <a:picLocks noChangeAspect="1"/>
          </p:cNvPicPr>
          <p:nvPr/>
        </p:nvPicPr>
        <p:blipFill>
          <a:blip r:embed="rId3"/>
          <a:stretch>
            <a:fillRect/>
          </a:stretch>
        </p:blipFill>
        <p:spPr>
          <a:xfrm>
            <a:off x="1901510" y="3793218"/>
            <a:ext cx="1923525" cy="2227200"/>
          </a:xfrm>
          <a:prstGeom prst="rect">
            <a:avLst/>
          </a:prstGeom>
        </p:spPr>
      </p:pic>
      <p:pic>
        <p:nvPicPr>
          <p:cNvPr id="5" name="Picture 4"/>
          <p:cNvPicPr>
            <a:picLocks noChangeAspect="1"/>
          </p:cNvPicPr>
          <p:nvPr/>
        </p:nvPicPr>
        <p:blipFill>
          <a:blip r:embed="rId4"/>
          <a:stretch>
            <a:fillRect/>
          </a:stretch>
        </p:blipFill>
        <p:spPr>
          <a:xfrm>
            <a:off x="8271068" y="4298436"/>
            <a:ext cx="1946700" cy="1392000"/>
          </a:xfrm>
          <a:prstGeom prst="rect">
            <a:avLst/>
          </a:prstGeom>
        </p:spPr>
      </p:pic>
      <p:pic>
        <p:nvPicPr>
          <p:cNvPr id="6" name="Picture 5"/>
          <p:cNvPicPr>
            <a:picLocks noChangeAspect="1"/>
          </p:cNvPicPr>
          <p:nvPr/>
        </p:nvPicPr>
        <p:blipFill>
          <a:blip r:embed="rId5"/>
          <a:stretch>
            <a:fillRect/>
          </a:stretch>
        </p:blipFill>
        <p:spPr>
          <a:xfrm>
            <a:off x="4848715" y="4200430"/>
            <a:ext cx="2398673" cy="1588011"/>
          </a:xfrm>
          <a:prstGeom prst="rect">
            <a:avLst/>
          </a:prstGeom>
        </p:spPr>
      </p:pic>
      <p:sp>
        <p:nvSpPr>
          <p:cNvPr id="7" name="Rectangle 6"/>
          <p:cNvSpPr/>
          <p:nvPr/>
        </p:nvSpPr>
        <p:spPr>
          <a:xfrm>
            <a:off x="4228230" y="224601"/>
            <a:ext cx="3083437" cy="461665"/>
          </a:xfrm>
          <a:prstGeom prst="rect">
            <a:avLst/>
          </a:prstGeom>
        </p:spPr>
        <p:txBody>
          <a:bodyPr wrap="square">
            <a:spAutoFit/>
          </a:bodyPr>
          <a:lstStyle/>
          <a:p>
            <a:r>
              <a:rPr lang="en-US" sz="2400" dirty="0">
                <a:latin typeface="Comic Sans MS" panose="030F0702030302020204" pitchFamily="66" charset="0"/>
              </a:rPr>
              <a:t>Acknowledgement</a:t>
            </a:r>
          </a:p>
        </p:txBody>
      </p:sp>
      <p:sp>
        <p:nvSpPr>
          <p:cNvPr id="8" name="Rectangle 7"/>
          <p:cNvSpPr/>
          <p:nvPr/>
        </p:nvSpPr>
        <p:spPr>
          <a:xfrm>
            <a:off x="3588231" y="2628133"/>
            <a:ext cx="6096000" cy="1200329"/>
          </a:xfrm>
          <a:prstGeom prst="rect">
            <a:avLst/>
          </a:prstGeom>
        </p:spPr>
        <p:txBody>
          <a:bodyPr>
            <a:spAutoFit/>
          </a:bodyPr>
          <a:lstStyle/>
          <a:p>
            <a:r>
              <a:rPr lang="en-US" dirty="0">
                <a:latin typeface="Comic Sans MS" panose="030F0702030302020204" pitchFamily="66" charset="0"/>
              </a:rPr>
              <a:t>This project is supported by the Livestock Vaccine Innovation Fund (LVIF), a partnership of the Bill and Melinda Gates Foundation, Global Affairs Canada, and IDRC.</a:t>
            </a:r>
          </a:p>
        </p:txBody>
      </p:sp>
    </p:spTree>
    <p:extLst>
      <p:ext uri="{BB962C8B-B14F-4D97-AF65-F5344CB8AC3E}">
        <p14:creationId xmlns:p14="http://schemas.microsoft.com/office/powerpoint/2010/main" val="1320246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3BA7A3-6DFD-374F-8284-BB4F35A0543D}"/>
              </a:ext>
            </a:extLst>
          </p:cNvPr>
          <p:cNvSpPr>
            <a:spLocks noGrp="1"/>
          </p:cNvSpPr>
          <p:nvPr>
            <p:ph type="title"/>
          </p:nvPr>
        </p:nvSpPr>
        <p:spPr>
          <a:xfrm>
            <a:off x="838200" y="4669977"/>
            <a:ext cx="3235036" cy="1259767"/>
          </a:xfrm>
        </p:spPr>
        <p:txBody>
          <a:bodyPr vert="horz" lIns="91440" tIns="45720" rIns="91440" bIns="45720" rtlCol="0" anchor="t">
            <a:normAutofit/>
          </a:bodyPr>
          <a:lstStyle/>
          <a:p>
            <a:r>
              <a:rPr lang="en-US" sz="3700" dirty="0">
                <a:solidFill>
                  <a:schemeClr val="bg1"/>
                </a:solidFill>
              </a:rPr>
              <a:t>Research questions</a:t>
            </a:r>
          </a:p>
        </p:txBody>
      </p:sp>
      <p:pic>
        <p:nvPicPr>
          <p:cNvPr id="5" name="Content Placeholder 4" descr="Text&#10;&#10;Description automatically generated">
            <a:extLst>
              <a:ext uri="{FF2B5EF4-FFF2-40B4-BE49-F238E27FC236}">
                <a16:creationId xmlns:a16="http://schemas.microsoft.com/office/drawing/2014/main" id="{0E348BE6-44CE-ED4A-8DD5-2C5BC1F55C16}"/>
              </a:ext>
            </a:extLst>
          </p:cNvPr>
          <p:cNvPicPr>
            <a:picLocks noGrp="1" noChangeAspect="1"/>
          </p:cNvPicPr>
          <p:nvPr>
            <p:ph sz="half" idx="1"/>
          </p:nvPr>
        </p:nvPicPr>
        <p:blipFill rotWithShape="1">
          <a:blip r:embed="rId3"/>
          <a:srcRect t="18889" b="11197"/>
          <a:stretch/>
        </p:blipFill>
        <p:spPr>
          <a:xfrm>
            <a:off x="20" y="-1"/>
            <a:ext cx="12197707" cy="3986784"/>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8" name="Group 17">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9" name="Freeform: Shape 18">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Content Placeholder 5">
            <a:extLst>
              <a:ext uri="{FF2B5EF4-FFF2-40B4-BE49-F238E27FC236}">
                <a16:creationId xmlns:a16="http://schemas.microsoft.com/office/drawing/2014/main" id="{C39828AE-BE57-9B45-80A7-19E7108B4F47}"/>
              </a:ext>
            </a:extLst>
          </p:cNvPr>
          <p:cNvSpPr>
            <a:spLocks noGrp="1"/>
          </p:cNvSpPr>
          <p:nvPr>
            <p:ph sz="half" idx="2"/>
          </p:nvPr>
        </p:nvSpPr>
        <p:spPr>
          <a:xfrm>
            <a:off x="3532909" y="4488873"/>
            <a:ext cx="8478981" cy="2258291"/>
          </a:xfrm>
        </p:spPr>
        <p:txBody>
          <a:bodyPr vert="horz" lIns="91440" tIns="45720" rIns="91440" bIns="45720" rtlCol="0">
            <a:noAutofit/>
          </a:bodyPr>
          <a:lstStyle/>
          <a:p>
            <a:r>
              <a:rPr lang="en-US" sz="2000" dirty="0">
                <a:solidFill>
                  <a:schemeClr val="bg1"/>
                </a:solidFill>
              </a:rPr>
              <a:t>RQ1: How do gender and intersectionality contribute to a better analytical tool for understanding women’s engagement in the LVVC? </a:t>
            </a:r>
          </a:p>
          <a:p>
            <a:r>
              <a:rPr lang="en-US" sz="2000" dirty="0">
                <a:solidFill>
                  <a:schemeClr val="bg1"/>
                </a:solidFill>
              </a:rPr>
              <a:t>RQ2:  Do country specific interventions that build upon GITA lead to greater women’s participation in the LVVC? </a:t>
            </a:r>
          </a:p>
          <a:p>
            <a:r>
              <a:rPr lang="en-US" sz="2000" dirty="0">
                <a:solidFill>
                  <a:schemeClr val="bg1"/>
                </a:solidFill>
              </a:rPr>
              <a:t>RQ3:  Does greater women’s participation in the LVVC lead to greater vaccine uptake by women? </a:t>
            </a:r>
          </a:p>
        </p:txBody>
      </p:sp>
    </p:spTree>
    <p:extLst>
      <p:ext uri="{BB962C8B-B14F-4D97-AF65-F5344CB8AC3E}">
        <p14:creationId xmlns:p14="http://schemas.microsoft.com/office/powerpoint/2010/main" val="2784473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11A53E-7541-E74D-85C0-50C9DEEEB02A}"/>
              </a:ext>
            </a:extLst>
          </p:cNvPr>
          <p:cNvSpPr txBox="1"/>
          <p:nvPr/>
        </p:nvSpPr>
        <p:spPr>
          <a:xfrm>
            <a:off x="5130723" y="1"/>
            <a:ext cx="7061278" cy="6858000"/>
          </a:xfrm>
          <a:prstGeom prst="rect">
            <a:avLst/>
          </a:prstGeom>
          <a:solidFill>
            <a:schemeClr val="tx1">
              <a:lumMod val="75000"/>
              <a:lumOff val="25000"/>
            </a:schemeClr>
          </a:solidFill>
        </p:spPr>
        <p:txBody>
          <a:bodyPr wrap="square" rtlCol="0">
            <a:spAutoFit/>
          </a:bodyPr>
          <a:lstStyle/>
          <a:p>
            <a:endParaRPr lang="en-US" dirty="0"/>
          </a:p>
        </p:txBody>
      </p:sp>
      <p:sp>
        <p:nvSpPr>
          <p:cNvPr id="10" name="Title 1">
            <a:extLst>
              <a:ext uri="{FF2B5EF4-FFF2-40B4-BE49-F238E27FC236}">
                <a16:creationId xmlns:a16="http://schemas.microsoft.com/office/drawing/2014/main" id="{975B221C-72A7-45B6-8B86-DCE3ECD8DD41}"/>
              </a:ext>
            </a:extLst>
          </p:cNvPr>
          <p:cNvSpPr>
            <a:spLocks noGrp="1"/>
          </p:cNvSpPr>
          <p:nvPr>
            <p:ph type="title"/>
          </p:nvPr>
        </p:nvSpPr>
        <p:spPr>
          <a:xfrm>
            <a:off x="5605509" y="52571"/>
            <a:ext cx="6586491" cy="1661874"/>
          </a:xfrm>
        </p:spPr>
        <p:txBody>
          <a:bodyPr vert="horz" lIns="91440" tIns="45720" rIns="91440" bIns="45720" rtlCol="0" anchor="b">
            <a:normAutofit/>
          </a:bodyPr>
          <a:lstStyle/>
          <a:p>
            <a:pPr algn="ctr"/>
            <a:r>
              <a:rPr lang="en-US" sz="4000" dirty="0">
                <a:solidFill>
                  <a:schemeClr val="bg1"/>
                </a:solidFill>
                <a:cs typeface="Calibri Light"/>
              </a:rPr>
              <a:t>Mapping of the PPR vaccine distribution system in Uganda</a:t>
            </a:r>
            <a:endParaRPr lang="en-US" sz="4000" b="1" dirty="0">
              <a:solidFill>
                <a:schemeClr val="bg1"/>
              </a:solidFill>
            </a:endParaRPr>
          </a:p>
        </p:txBody>
      </p:sp>
      <p:pic>
        <p:nvPicPr>
          <p:cNvPr id="3" name="Picture 2" descr="A close up of a map&#10;&#10;Description automatically generated">
            <a:extLst>
              <a:ext uri="{FF2B5EF4-FFF2-40B4-BE49-F238E27FC236}">
                <a16:creationId xmlns:a16="http://schemas.microsoft.com/office/drawing/2014/main" id="{F42BCBAA-2B41-4C50-9818-DC10B6E5E2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327" t="3125" r="13337" b="3542"/>
          <a:stretch/>
        </p:blipFill>
        <p:spPr>
          <a:xfrm>
            <a:off x="-128589" y="0"/>
            <a:ext cx="4529139" cy="6897422"/>
          </a:xfrm>
          <a:prstGeom prst="rect">
            <a:avLst/>
          </a:prstGeom>
          <a:effectLst/>
        </p:spPr>
      </p:pic>
      <p:sp>
        <p:nvSpPr>
          <p:cNvPr id="7" name="TextBox 6">
            <a:extLst>
              <a:ext uri="{FF2B5EF4-FFF2-40B4-BE49-F238E27FC236}">
                <a16:creationId xmlns:a16="http://schemas.microsoft.com/office/drawing/2014/main" id="{87523EAD-C386-6541-88A7-64846139444E}"/>
              </a:ext>
            </a:extLst>
          </p:cNvPr>
          <p:cNvSpPr txBox="1"/>
          <p:nvPr/>
        </p:nvSpPr>
        <p:spPr>
          <a:xfrm>
            <a:off x="2726591" y="629268"/>
            <a:ext cx="1165447" cy="323165"/>
          </a:xfrm>
          <a:prstGeom prst="rect">
            <a:avLst/>
          </a:prstGeom>
          <a:noFill/>
        </p:spPr>
        <p:txBody>
          <a:bodyPr wrap="none" rtlCol="0">
            <a:spAutoFit/>
          </a:bodyPr>
          <a:lstStyle/>
          <a:p>
            <a:r>
              <a:rPr lang="en-US" sz="1500" dirty="0"/>
              <a:t>Vaccine flow</a:t>
            </a:r>
          </a:p>
        </p:txBody>
      </p:sp>
      <p:sp>
        <p:nvSpPr>
          <p:cNvPr id="9" name="TextBox 8">
            <a:extLst>
              <a:ext uri="{FF2B5EF4-FFF2-40B4-BE49-F238E27FC236}">
                <a16:creationId xmlns:a16="http://schemas.microsoft.com/office/drawing/2014/main" id="{9477D606-C017-7F4C-8149-D7CDCCBA63CC}"/>
              </a:ext>
            </a:extLst>
          </p:cNvPr>
          <p:cNvSpPr txBox="1"/>
          <p:nvPr/>
        </p:nvSpPr>
        <p:spPr>
          <a:xfrm>
            <a:off x="2725005" y="1071365"/>
            <a:ext cx="1496179" cy="323165"/>
          </a:xfrm>
          <a:prstGeom prst="rect">
            <a:avLst/>
          </a:prstGeom>
          <a:noFill/>
        </p:spPr>
        <p:txBody>
          <a:bodyPr wrap="none" rtlCol="0">
            <a:spAutoFit/>
          </a:bodyPr>
          <a:lstStyle/>
          <a:p>
            <a:r>
              <a:rPr lang="en-US" sz="1500" dirty="0"/>
              <a:t>Information flow</a:t>
            </a:r>
          </a:p>
        </p:txBody>
      </p:sp>
      <p:cxnSp>
        <p:nvCxnSpPr>
          <p:cNvPr id="11" name="Straight Connector 10">
            <a:extLst>
              <a:ext uri="{FF2B5EF4-FFF2-40B4-BE49-F238E27FC236}">
                <a16:creationId xmlns:a16="http://schemas.microsoft.com/office/drawing/2014/main" id="{906D7E2C-1ED8-FE4F-857D-CBCD4C2D93D3}"/>
              </a:ext>
            </a:extLst>
          </p:cNvPr>
          <p:cNvCxnSpPr>
            <a:cxnSpLocks/>
          </p:cNvCxnSpPr>
          <p:nvPr/>
        </p:nvCxnSpPr>
        <p:spPr>
          <a:xfrm>
            <a:off x="2957512" y="1394530"/>
            <a:ext cx="728663"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2" name="Rounded Rectangle 1">
            <a:extLst>
              <a:ext uri="{FF2B5EF4-FFF2-40B4-BE49-F238E27FC236}">
                <a16:creationId xmlns:a16="http://schemas.microsoft.com/office/drawing/2014/main" id="{3BBF898E-0EE2-D240-8B97-F0D2F138B93F}"/>
              </a:ext>
            </a:extLst>
          </p:cNvPr>
          <p:cNvSpPr/>
          <p:nvPr/>
        </p:nvSpPr>
        <p:spPr>
          <a:xfrm>
            <a:off x="2725005" y="629268"/>
            <a:ext cx="1496179" cy="947095"/>
          </a:xfrm>
          <a:prstGeom prst="roundRect">
            <a:avLst/>
          </a:prstGeom>
          <a:no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96150B2D-D06A-0D40-B237-ED9AC3C33B18}"/>
              </a:ext>
            </a:extLst>
          </p:cNvPr>
          <p:cNvCxnSpPr>
            <a:cxnSpLocks/>
          </p:cNvCxnSpPr>
          <p:nvPr/>
        </p:nvCxnSpPr>
        <p:spPr>
          <a:xfrm>
            <a:off x="2851255" y="952433"/>
            <a:ext cx="834920" cy="0"/>
          </a:xfrm>
          <a:prstGeom prst="straightConnector1">
            <a:avLst/>
          </a:prstGeom>
          <a:ln w="28575">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5000A7AE-E70C-4F1B-92CF-5A00C095884F}"/>
              </a:ext>
            </a:extLst>
          </p:cNvPr>
          <p:cNvSpPr/>
          <p:nvPr/>
        </p:nvSpPr>
        <p:spPr>
          <a:xfrm>
            <a:off x="1352852" y="1102815"/>
            <a:ext cx="924276" cy="762067"/>
          </a:xfrm>
          <a:prstGeom prst="ellipse">
            <a:avLst/>
          </a:prstGeom>
          <a:solidFill>
            <a:srgbClr val="FFFF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0A27A9C9-268B-45D2-829A-BD30E6B17AD9}"/>
              </a:ext>
            </a:extLst>
          </p:cNvPr>
          <p:cNvSpPr/>
          <p:nvPr/>
        </p:nvSpPr>
        <p:spPr>
          <a:xfrm>
            <a:off x="1352852" y="2115117"/>
            <a:ext cx="924276" cy="762067"/>
          </a:xfrm>
          <a:prstGeom prst="ellipse">
            <a:avLst/>
          </a:prstGeom>
          <a:solidFill>
            <a:srgbClr val="FFFF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0F57002E-2609-4EAD-9991-B41D916C829D}"/>
              </a:ext>
            </a:extLst>
          </p:cNvPr>
          <p:cNvSpPr/>
          <p:nvPr/>
        </p:nvSpPr>
        <p:spPr>
          <a:xfrm>
            <a:off x="1352852" y="52571"/>
            <a:ext cx="924276" cy="762067"/>
          </a:xfrm>
          <a:prstGeom prst="ellipse">
            <a:avLst/>
          </a:prstGeom>
          <a:solidFill>
            <a:srgbClr val="FFFF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BBA56D0E-856B-4C66-8078-88BBB3C95007}"/>
              </a:ext>
            </a:extLst>
          </p:cNvPr>
          <p:cNvSpPr/>
          <p:nvPr/>
        </p:nvSpPr>
        <p:spPr>
          <a:xfrm>
            <a:off x="114300" y="5572125"/>
            <a:ext cx="914400" cy="43815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723825C-36D4-2848-9570-DBD75DD14C23}"/>
              </a:ext>
            </a:extLst>
          </p:cNvPr>
          <p:cNvSpPr/>
          <p:nvPr/>
        </p:nvSpPr>
        <p:spPr>
          <a:xfrm>
            <a:off x="1926979" y="6135355"/>
            <a:ext cx="924276" cy="762067"/>
          </a:xfrm>
          <a:prstGeom prst="ellipse">
            <a:avLst/>
          </a:prstGeom>
          <a:solidFill>
            <a:srgbClr val="FFFF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7" name="TextBox 7">
            <a:extLst>
              <a:ext uri="{FF2B5EF4-FFF2-40B4-BE49-F238E27FC236}">
                <a16:creationId xmlns:a16="http://schemas.microsoft.com/office/drawing/2014/main" id="{1E3A4859-27AE-4EA1-B2CF-CE3B261E6623}"/>
              </a:ext>
            </a:extLst>
          </p:cNvPr>
          <p:cNvGraphicFramePr/>
          <p:nvPr>
            <p:extLst>
              <p:ext uri="{D42A27DB-BD31-4B8C-83A1-F6EECF244321}">
                <p14:modId xmlns:p14="http://schemas.microsoft.com/office/powerpoint/2010/main" val="2115624798"/>
              </p:ext>
            </p:extLst>
          </p:nvPr>
        </p:nvGraphicFramePr>
        <p:xfrm>
          <a:off x="6048375" y="2008894"/>
          <a:ext cx="5384992" cy="45826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920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1" nodeType="clickEffect">
                                  <p:stCondLst>
                                    <p:cond delay="0"/>
                                  </p:stCondLst>
                                  <p:childTnLst>
                                    <p:anim calcmode="lin" valueType="num">
                                      <p:cBhvr>
                                        <p:cTn id="42" dur="500"/>
                                        <p:tgtEl>
                                          <p:spTgt spid="5"/>
                                        </p:tgtEl>
                                        <p:attrNameLst>
                                          <p:attrName>ppt_w</p:attrName>
                                        </p:attrNameLst>
                                      </p:cBhvr>
                                      <p:tavLst>
                                        <p:tav tm="0">
                                          <p:val>
                                            <p:strVal val="ppt_w"/>
                                          </p:val>
                                        </p:tav>
                                        <p:tav tm="100000">
                                          <p:val>
                                            <p:fltVal val="0"/>
                                          </p:val>
                                        </p:tav>
                                      </p:tavLst>
                                    </p:anim>
                                    <p:anim calcmode="lin" valueType="num">
                                      <p:cBhvr>
                                        <p:cTn id="43" dur="500"/>
                                        <p:tgtEl>
                                          <p:spTgt spid="5"/>
                                        </p:tgtEl>
                                        <p:attrNameLst>
                                          <p:attrName>ppt_h</p:attrName>
                                        </p:attrNameLst>
                                      </p:cBhvr>
                                      <p:tavLst>
                                        <p:tav tm="0">
                                          <p:val>
                                            <p:strVal val="ppt_h"/>
                                          </p:val>
                                        </p:tav>
                                        <p:tav tm="100000">
                                          <p:val>
                                            <p:fltVal val="0"/>
                                          </p:val>
                                        </p:tav>
                                      </p:tavLst>
                                    </p:anim>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xit" presetSubtype="0" fill="hold" grpId="1"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12" grpId="0" animBg="1"/>
      <p:bldP spid="12" grpId="1" animBg="1"/>
      <p:bldP spid="13" grpId="0" animBg="1"/>
      <p:bldP spid="13" grpId="1" animBg="1"/>
      <p:bldP spid="5" grpId="0" animBg="1"/>
      <p:bldP spid="5"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group of people in a room&#10;&#10;Description automatically generated with low confidence">
            <a:extLst>
              <a:ext uri="{FF2B5EF4-FFF2-40B4-BE49-F238E27FC236}">
                <a16:creationId xmlns:a16="http://schemas.microsoft.com/office/drawing/2014/main" id="{D34E0A25-5DCC-1841-9956-69BA0C60F7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0934" r="-1" b="25601"/>
          <a:stretch/>
        </p:blipFill>
        <p:spPr>
          <a:xfrm>
            <a:off x="20" y="10"/>
            <a:ext cx="12188932" cy="6857990"/>
          </a:xfrm>
          <a:prstGeom prst="rect">
            <a:avLst/>
          </a:prstGeom>
        </p:spPr>
      </p:pic>
      <p:sp>
        <p:nvSpPr>
          <p:cNvPr id="28" name="Freeform: Shape 27">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E9E674B-E32E-4878-B2F8-75309FCF720E}"/>
              </a:ext>
            </a:extLst>
          </p:cNvPr>
          <p:cNvSpPr>
            <a:spLocks noGrp="1"/>
          </p:cNvSpPr>
          <p:nvPr>
            <p:ph type="title"/>
          </p:nvPr>
        </p:nvSpPr>
        <p:spPr>
          <a:xfrm>
            <a:off x="460900" y="4054062"/>
            <a:ext cx="9265771" cy="622836"/>
          </a:xfrm>
        </p:spPr>
        <p:txBody>
          <a:bodyPr>
            <a:normAutofit/>
          </a:bodyPr>
          <a:lstStyle/>
          <a:p>
            <a:r>
              <a:rPr lang="en-US" sz="3600" dirty="0">
                <a:cs typeface="Calibri Light"/>
              </a:rPr>
              <a:t>Concept of causal pathway</a:t>
            </a:r>
          </a:p>
        </p:txBody>
      </p:sp>
      <p:sp>
        <p:nvSpPr>
          <p:cNvPr id="3" name="Content Placeholder 2">
            <a:extLst>
              <a:ext uri="{FF2B5EF4-FFF2-40B4-BE49-F238E27FC236}">
                <a16:creationId xmlns:a16="http://schemas.microsoft.com/office/drawing/2014/main" id="{1D342600-5B66-4F03-956D-77D9DAF55A3C}"/>
              </a:ext>
            </a:extLst>
          </p:cNvPr>
          <p:cNvSpPr>
            <a:spLocks noGrp="1"/>
          </p:cNvSpPr>
          <p:nvPr>
            <p:ph idx="1"/>
          </p:nvPr>
        </p:nvSpPr>
        <p:spPr>
          <a:xfrm>
            <a:off x="460900" y="4676898"/>
            <a:ext cx="9722191" cy="1429263"/>
          </a:xfrm>
        </p:spPr>
        <p:txBody>
          <a:bodyPr vert="horz" lIns="91440" tIns="45720" rIns="91440" bIns="45720" rtlCol="0">
            <a:noAutofit/>
          </a:bodyPr>
          <a:lstStyle/>
          <a:p>
            <a:r>
              <a:rPr lang="en-US" sz="2000" dirty="0">
                <a:cs typeface="Calibri"/>
              </a:rPr>
              <a:t>Current situation – animals belonging to women and marginalized groups are less likely to be vaccinated</a:t>
            </a:r>
          </a:p>
          <a:p>
            <a:r>
              <a:rPr lang="en-US" sz="2000" dirty="0">
                <a:cs typeface="Calibri"/>
              </a:rPr>
              <a:t>Desired outcome – inclusive, equitable, and efficient vaccine uptake</a:t>
            </a:r>
          </a:p>
          <a:p>
            <a:r>
              <a:rPr lang="en-US" sz="2000" dirty="0">
                <a:cs typeface="Calibri"/>
              </a:rPr>
              <a:t>Multi-level livestock vaccine value chain system and multiple entry points</a:t>
            </a:r>
          </a:p>
        </p:txBody>
      </p:sp>
    </p:spTree>
    <p:extLst>
      <p:ext uri="{BB962C8B-B14F-4D97-AF65-F5344CB8AC3E}">
        <p14:creationId xmlns:p14="http://schemas.microsoft.com/office/powerpoint/2010/main" val="7656711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9361E03-CA63-4219-9DA8-1F8A05DEEEE9}"/>
              </a:ext>
            </a:extLst>
          </p:cNvPr>
          <p:cNvSpPr>
            <a:spLocks noGrp="1"/>
          </p:cNvSpPr>
          <p:nvPr>
            <p:ph type="title"/>
          </p:nvPr>
        </p:nvSpPr>
        <p:spPr>
          <a:xfrm>
            <a:off x="838200" y="448721"/>
            <a:ext cx="4707671" cy="1225650"/>
          </a:xfrm>
        </p:spPr>
        <p:txBody>
          <a:bodyPr anchor="b">
            <a:normAutofit/>
          </a:bodyPr>
          <a:lstStyle/>
          <a:p>
            <a:r>
              <a:rPr lang="en-US" sz="3500">
                <a:solidFill>
                  <a:schemeClr val="bg1"/>
                </a:solidFill>
                <a:cs typeface="Calibri Light"/>
              </a:rPr>
              <a:t>Entry points to mapping the causal pathways</a:t>
            </a:r>
            <a:endParaRPr lang="en-US" sz="3500">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588C1F-5E51-45A1-80DB-845684DA027A}"/>
              </a:ext>
            </a:extLst>
          </p:cNvPr>
          <p:cNvSpPr>
            <a:spLocks noGrp="1"/>
          </p:cNvSpPr>
          <p:nvPr>
            <p:ph idx="1"/>
          </p:nvPr>
        </p:nvSpPr>
        <p:spPr>
          <a:xfrm>
            <a:off x="897769" y="1909192"/>
            <a:ext cx="4990413" cy="3647710"/>
          </a:xfrm>
        </p:spPr>
        <p:txBody>
          <a:bodyPr vert="horz" lIns="91440" tIns="45720" rIns="91440" bIns="45720" rtlCol="0">
            <a:normAutofit/>
          </a:bodyPr>
          <a:lstStyle/>
          <a:p>
            <a:r>
              <a:rPr lang="en-US" sz="2400" dirty="0">
                <a:solidFill>
                  <a:schemeClr val="bg1"/>
                </a:solidFill>
                <a:cs typeface="Calibri"/>
              </a:rPr>
              <a:t>Identifying nodes and points of entry</a:t>
            </a:r>
          </a:p>
          <a:p>
            <a:r>
              <a:rPr lang="en-US" sz="2400" dirty="0">
                <a:solidFill>
                  <a:schemeClr val="bg1"/>
                </a:solidFill>
                <a:cs typeface="Calibri"/>
              </a:rPr>
              <a:t>Theory of Change – if, if, if, then</a:t>
            </a:r>
          </a:p>
          <a:p>
            <a:r>
              <a:rPr lang="en-US" sz="2400" dirty="0">
                <a:solidFill>
                  <a:schemeClr val="bg1"/>
                </a:solidFill>
                <a:cs typeface="Calibri"/>
              </a:rPr>
              <a:t>What will be effective to address / change behavior</a:t>
            </a:r>
          </a:p>
          <a:p>
            <a:r>
              <a:rPr lang="en-US" sz="2400" dirty="0">
                <a:solidFill>
                  <a:schemeClr val="bg1"/>
                </a:solidFill>
                <a:cs typeface="Calibri"/>
              </a:rPr>
              <a:t>National to local</a:t>
            </a:r>
          </a:p>
          <a:p>
            <a:pPr lvl="1"/>
            <a:r>
              <a:rPr lang="en-US" dirty="0">
                <a:solidFill>
                  <a:schemeClr val="bg1"/>
                </a:solidFill>
                <a:cs typeface="Calibri"/>
              </a:rPr>
              <a:t>Curriculum &amp; policies at national level</a:t>
            </a:r>
          </a:p>
          <a:p>
            <a:pPr lvl="1"/>
            <a:r>
              <a:rPr lang="en-US" dirty="0">
                <a:solidFill>
                  <a:schemeClr val="bg1"/>
                </a:solidFill>
                <a:cs typeface="Calibri"/>
              </a:rPr>
              <a:t>"Practices" at local level</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person on a motorcycle&#10;&#10;Description automatically generated with low confidence">
            <a:extLst>
              <a:ext uri="{FF2B5EF4-FFF2-40B4-BE49-F238E27FC236}">
                <a16:creationId xmlns:a16="http://schemas.microsoft.com/office/drawing/2014/main" id="{10C4FBE2-EBCE-614B-B8F3-CC3F9F3876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683" r="1" b="15415"/>
          <a:stretch/>
        </p:blipFill>
        <p:spPr>
          <a:xfrm>
            <a:off x="6525453" y="10"/>
            <a:ext cx="5666547" cy="6857990"/>
          </a:xfrm>
          <a:prstGeom prst="rect">
            <a:avLst/>
          </a:prstGeom>
        </p:spPr>
      </p:pic>
    </p:spTree>
    <p:extLst>
      <p:ext uri="{BB962C8B-B14F-4D97-AF65-F5344CB8AC3E}">
        <p14:creationId xmlns:p14="http://schemas.microsoft.com/office/powerpoint/2010/main" val="2650522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group of people sitting at a picnic table&#10;&#10;Description automatically generated">
            <a:extLst>
              <a:ext uri="{FF2B5EF4-FFF2-40B4-BE49-F238E27FC236}">
                <a16:creationId xmlns:a16="http://schemas.microsoft.com/office/drawing/2014/main" id="{DE808527-1CAA-8648-9932-B941CE42FC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2486" r="-1" b="17817"/>
          <a:stretch/>
        </p:blipFill>
        <p:spPr>
          <a:xfrm>
            <a:off x="20" y="10"/>
            <a:ext cx="12188932"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E1D0319-FEA2-C04B-83D2-D32D557FD27B}"/>
              </a:ext>
            </a:extLst>
          </p:cNvPr>
          <p:cNvSpPr>
            <a:spLocks noGrp="1"/>
          </p:cNvSpPr>
          <p:nvPr>
            <p:ph type="title"/>
          </p:nvPr>
        </p:nvSpPr>
        <p:spPr>
          <a:xfrm>
            <a:off x="100013" y="4071656"/>
            <a:ext cx="9783821" cy="622836"/>
          </a:xfrm>
        </p:spPr>
        <p:txBody>
          <a:bodyPr>
            <a:normAutofit/>
          </a:bodyPr>
          <a:lstStyle/>
          <a:p>
            <a:r>
              <a:rPr lang="en-US" sz="2800" b="1" dirty="0"/>
              <a:t>What do we know about causal pathways to inclusive value chains?</a:t>
            </a:r>
          </a:p>
        </p:txBody>
      </p:sp>
      <p:sp>
        <p:nvSpPr>
          <p:cNvPr id="3" name="Content Placeholder 2">
            <a:extLst>
              <a:ext uri="{FF2B5EF4-FFF2-40B4-BE49-F238E27FC236}">
                <a16:creationId xmlns:a16="http://schemas.microsoft.com/office/drawing/2014/main" id="{DDC8356F-2A89-D14F-A26A-EA26B54F4FA6}"/>
              </a:ext>
            </a:extLst>
          </p:cNvPr>
          <p:cNvSpPr>
            <a:spLocks noGrp="1"/>
          </p:cNvSpPr>
          <p:nvPr>
            <p:ph idx="1"/>
          </p:nvPr>
        </p:nvSpPr>
        <p:spPr>
          <a:xfrm>
            <a:off x="618063" y="4856920"/>
            <a:ext cx="9565028" cy="1429263"/>
          </a:xfrm>
        </p:spPr>
        <p:txBody>
          <a:bodyPr numCol="2">
            <a:noAutofit/>
          </a:bodyPr>
          <a:lstStyle/>
          <a:p>
            <a:r>
              <a:rPr lang="en-US" sz="2000" dirty="0"/>
              <a:t>Heterogenous</a:t>
            </a:r>
          </a:p>
          <a:p>
            <a:r>
              <a:rPr lang="en-US" sz="2000" dirty="0"/>
              <a:t>Gendered intersectional analysis matters</a:t>
            </a:r>
          </a:p>
          <a:p>
            <a:r>
              <a:rPr lang="en-US" sz="2000" dirty="0"/>
              <a:t>Context specific</a:t>
            </a:r>
          </a:p>
          <a:p>
            <a:r>
              <a:rPr lang="en-US" sz="2000" dirty="0"/>
              <a:t>Require different approach to development</a:t>
            </a:r>
          </a:p>
          <a:p>
            <a:r>
              <a:rPr lang="en-US" sz="2000" dirty="0"/>
              <a:t>Require different approach to scaling</a:t>
            </a:r>
          </a:p>
        </p:txBody>
      </p:sp>
    </p:spTree>
    <p:extLst>
      <p:ext uri="{BB962C8B-B14F-4D97-AF65-F5344CB8AC3E}">
        <p14:creationId xmlns:p14="http://schemas.microsoft.com/office/powerpoint/2010/main" val="284952304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77A59C0363A445ADB3EBF5A4586660" ma:contentTypeVersion="12" ma:contentTypeDescription="Een nieuw document maken." ma:contentTypeScope="" ma:versionID="cca4b043c887ccbf4b5fa1fb241bd7b5">
  <xsd:schema xmlns:xsd="http://www.w3.org/2001/XMLSchema" xmlns:xs="http://www.w3.org/2001/XMLSchema" xmlns:p="http://schemas.microsoft.com/office/2006/metadata/properties" xmlns:ns2="07f4b9fa-f85b-4a7b-9986-58f9a8e4f3ff" xmlns:ns3="155a764d-ffd6-4084-bdfc-3de5c27504dd" targetNamespace="http://schemas.microsoft.com/office/2006/metadata/properties" ma:root="true" ma:fieldsID="f9dfcee256051e55d8a52a108d7e858c" ns2:_="" ns3:_="">
    <xsd:import namespace="07f4b9fa-f85b-4a7b-9986-58f9a8e4f3ff"/>
    <xsd:import namespace="155a764d-ffd6-4084-bdfc-3de5c27504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f4b9fa-f85b-4a7b-9986-58f9a8e4f3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5a764d-ffd6-4084-bdfc-3de5c27504dd"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0D3C4B-CC89-4612-A690-67F91431BB1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1F541D6-03DE-48CD-BA43-0060C627DF6A}">
  <ds:schemaRefs>
    <ds:schemaRef ds:uri="http://schemas.microsoft.com/sharepoint/v3/contenttype/forms"/>
  </ds:schemaRefs>
</ds:datastoreItem>
</file>

<file path=customXml/itemProps3.xml><?xml version="1.0" encoding="utf-8"?>
<ds:datastoreItem xmlns:ds="http://schemas.openxmlformats.org/officeDocument/2006/customXml" ds:itemID="{16FB76B2-09FB-402C-B165-9CA44AEE6C5B}"/>
</file>

<file path=docProps/app.xml><?xml version="1.0" encoding="utf-8"?>
<Properties xmlns="http://schemas.openxmlformats.org/officeDocument/2006/extended-properties" xmlns:vt="http://schemas.openxmlformats.org/officeDocument/2006/docPropsVTypes">
  <Template/>
  <TotalTime>271</TotalTime>
  <Words>3698</Words>
  <Application>Microsoft Macintosh PowerPoint</Application>
  <PresentationFormat>Widescreen</PresentationFormat>
  <Paragraphs>522</Paragraphs>
  <Slides>47</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Arial</vt:lpstr>
      <vt:lpstr>Calibri</vt:lpstr>
      <vt:lpstr>Calibri Light</vt:lpstr>
      <vt:lpstr>canada-type-gibson</vt:lpstr>
      <vt:lpstr>Comic Sans MS</vt:lpstr>
      <vt:lpstr>Courier New</vt:lpstr>
      <vt:lpstr>Franklin Gothic Book</vt:lpstr>
      <vt:lpstr>Symbol</vt:lpstr>
      <vt:lpstr>Times New Roman</vt:lpstr>
      <vt:lpstr>Wingdings</vt:lpstr>
      <vt:lpstr>Wingdings 3</vt:lpstr>
      <vt:lpstr>Office Theme</vt:lpstr>
      <vt:lpstr>Using the livestock vaccine value chain to transform outcomes for women livestock owners: intersectionality &amp; causal pathways</vt:lpstr>
      <vt:lpstr>Research project: Advancing women’s participation in livestock vaccine value chains in Nepal, Senegal and Uganda</vt:lpstr>
      <vt:lpstr>Our Theory of Change</vt:lpstr>
      <vt:lpstr>Why livestock vaccine value chains (LVVC)</vt:lpstr>
      <vt:lpstr>Research questions</vt:lpstr>
      <vt:lpstr>Mapping of the PPR vaccine distribution system in Uganda</vt:lpstr>
      <vt:lpstr>Concept of causal pathway</vt:lpstr>
      <vt:lpstr>Entry points to mapping the causal pathways</vt:lpstr>
      <vt:lpstr>What do we know about causal pathways to inclusive value chains?</vt:lpstr>
      <vt:lpstr>Causal pathways toward desired outcome</vt:lpstr>
      <vt:lpstr>Research continues…</vt:lpstr>
      <vt:lpstr>Thank you!</vt:lpstr>
      <vt:lpstr>Transforming the vaccine delivery system for chickens and goats in Ghana:  what approaches and what benefits for women? </vt:lpstr>
      <vt:lpstr>The project in a nutshell </vt:lpstr>
      <vt:lpstr>PowerPoint Presentation</vt:lpstr>
      <vt:lpstr>PowerPoint Presentation</vt:lpstr>
      <vt:lpstr>PowerPoint Presentation</vt:lpstr>
      <vt:lpstr>What we wanted to know?</vt:lpstr>
      <vt:lpstr>Method </vt:lpstr>
      <vt:lpstr>Results</vt:lpstr>
      <vt:lpstr>Results </vt:lpstr>
      <vt:lpstr>Results </vt:lpstr>
      <vt:lpstr>Observations from results </vt:lpstr>
      <vt:lpstr>PowerPoint Presentation</vt:lpstr>
      <vt:lpstr>Systemic transformational change and empowerment for women smallholder farmers through engagement of key critical partners   Jemimah ODUMa - Shevax+</vt:lpstr>
      <vt:lpstr>Hearing their voices:  Action research to support women’s agency and empowerment in livestock vaccine distribution, delivery and use in Rwanda, Uganda and Kenya.  Funded by IDRC-LVIF  </vt:lpstr>
      <vt:lpstr>PowerPoint Presentation</vt:lpstr>
      <vt:lpstr>PowerPoint Presentation</vt:lpstr>
      <vt:lpstr>PowerPoint Presentation</vt:lpstr>
      <vt:lpstr>PowerPoint Presentation</vt:lpstr>
      <vt:lpstr>PowerPoint Presentation</vt:lpstr>
      <vt:lpstr>Why WE use  Outcome Mapping?</vt:lpstr>
      <vt:lpstr>OM is about:</vt:lpstr>
      <vt:lpstr>Outcome mapping approach</vt:lpstr>
      <vt:lpstr>PowerPoint Presentation</vt:lpstr>
      <vt:lpstr>We use photovoice for women to tell their stories </vt:lpstr>
      <vt:lpstr>Intended outcomes</vt:lpstr>
      <vt:lpstr>PowerPoint Presentation</vt:lpstr>
      <vt:lpstr>PowerPoint Presentation</vt:lpstr>
      <vt:lpstr>GENDER INCLUSIVE VACCINE ECOSYSTEM: ENHANCING DISTRIBUTION AND DELIVERY SYSTEM FOR NEWCASTLE DISEASE &amp; CCPP AMONG SMALLHOLDER FARMERS</vt:lpstr>
      <vt:lpstr> </vt:lpstr>
      <vt:lpstr>GIVE Research Objectives</vt:lpstr>
      <vt:lpstr>Intervention</vt:lpstr>
      <vt:lpstr>Theory of Change: GIVE PROJECT</vt:lpstr>
      <vt:lpstr>Reflections</vt:lpstr>
      <vt:lpstr>Reflections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Ludgate,Nargiza</dc:creator>
  <cp:lastModifiedBy>Ludgate,Nargiza</cp:lastModifiedBy>
  <cp:revision>69</cp:revision>
  <dcterms:created xsi:type="dcterms:W3CDTF">2021-08-30T15:50:59Z</dcterms:created>
  <dcterms:modified xsi:type="dcterms:W3CDTF">2021-10-03T18:35:48Z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0x010100D877A59C0363A445ADB3EBF5A4586660</vt:lpwstr>
  </property>
</Properties>
</file>